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4" r:id="rId2"/>
    <p:sldMasterId id="2147483686" r:id="rId3"/>
    <p:sldMasterId id="2147483688" r:id="rId4"/>
    <p:sldMasterId id="2147483691" r:id="rId5"/>
  </p:sldMasterIdLst>
  <p:sldIdLst>
    <p:sldId id="256" r:id="rId6"/>
    <p:sldId id="266" r:id="rId7"/>
    <p:sldId id="293" r:id="rId8"/>
    <p:sldId id="271" r:id="rId9"/>
    <p:sldId id="295" r:id="rId10"/>
    <p:sldId id="279" r:id="rId11"/>
    <p:sldId id="280" r:id="rId12"/>
    <p:sldId id="286" r:id="rId13"/>
    <p:sldId id="291" r:id="rId14"/>
    <p:sldId id="282" r:id="rId15"/>
    <p:sldId id="285" r:id="rId16"/>
    <p:sldId id="283" r:id="rId17"/>
    <p:sldId id="257" r:id="rId18"/>
    <p:sldId id="277" r:id="rId19"/>
    <p:sldId id="267" r:id="rId20"/>
    <p:sldId id="270" r:id="rId21"/>
    <p:sldId id="284" r:id="rId22"/>
    <p:sldId id="258" r:id="rId23"/>
    <p:sldId id="268" r:id="rId24"/>
    <p:sldId id="259" r:id="rId25"/>
    <p:sldId id="275" r:id="rId26"/>
    <p:sldId id="272" r:id="rId27"/>
    <p:sldId id="269" r:id="rId28"/>
    <p:sldId id="273" r:id="rId29"/>
    <p:sldId id="274" r:id="rId30"/>
    <p:sldId id="299" r:id="rId31"/>
    <p:sldId id="300" r:id="rId32"/>
    <p:sldId id="296" r:id="rId33"/>
    <p:sldId id="297" r:id="rId34"/>
    <p:sldId id="298" r:id="rId35"/>
    <p:sldId id="278" r:id="rId36"/>
    <p:sldId id="288" r:id="rId37"/>
    <p:sldId id="289" r:id="rId38"/>
    <p:sldId id="290" r:id="rId39"/>
    <p:sldId id="287" r:id="rId40"/>
    <p:sldId id="294" r:id="rId41"/>
    <p:sldId id="292" r:id="rId4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11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2BCF5B-E212-D112-EF88-4B81A43A4426}" v="1" dt="2025-12-27T09:29:36.408"/>
    <p1510:client id="{BFD827EA-4B1E-4700-8076-DB26BF3417C8}" v="18" dt="2025-12-27T04:36:51.0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033" autoAdjust="0"/>
  </p:normalViewPr>
  <p:slideViewPr>
    <p:cSldViewPr snapToGrid="0" snapToObjects="1">
      <p:cViewPr varScale="1">
        <p:scale>
          <a:sx n="88" d="100"/>
          <a:sy n="88" d="100"/>
        </p:scale>
        <p:origin x="228" y="7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oppins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62" name="Google Shape;762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3" name="Google Shape;763;p2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5BCAD085-E8A6-8845-BD4E-CB4CCA059FC4}" type="datetimeFigureOut">
              <a:rPr lang="en-US" smtClean="0"/>
              <a:t>2/28/2026</a:t>
            </a:fld>
            <a:endParaRPr lang="en-US"/>
          </a:p>
        </p:txBody>
      </p:sp>
      <p:sp>
        <p:nvSpPr>
          <p:cNvPr id="764" name="Google Shape;764;p2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765" name="Google Shape;765;p2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229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2"/>
          <p:cNvSpPr txBox="1">
            <a:spLocks noGrp="1"/>
          </p:cNvSpPr>
          <p:nvPr>
            <p:ph type="title"/>
          </p:nvPr>
        </p:nvSpPr>
        <p:spPr>
          <a:xfrm rot="5400000">
            <a:off x="7133401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25" name="Google Shape;825;p12"/>
          <p:cNvSpPr txBox="1">
            <a:spLocks noGrp="1"/>
          </p:cNvSpPr>
          <p:nvPr>
            <p:ph type="body" idx="1"/>
          </p:nvPr>
        </p:nvSpPr>
        <p:spPr>
          <a:xfrm rot="5400000">
            <a:off x="1799401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26" name="Google Shape;826;p12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5BCAD085-E8A6-8845-BD4E-CB4CCA059FC4}" type="datetimeFigureOut">
              <a:rPr lang="en-US" smtClean="0"/>
              <a:t>2/28/2026</a:t>
            </a:fld>
            <a:endParaRPr lang="en-US"/>
          </a:p>
        </p:txBody>
      </p:sp>
      <p:sp>
        <p:nvSpPr>
          <p:cNvPr id="827" name="Google Shape;827;p12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828" name="Google Shape;828;p12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164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3"/>
          <p:cNvSpPr txBox="1">
            <a:spLocks noGrp="1"/>
          </p:cNvSpPr>
          <p:nvPr>
            <p:ph type="title"/>
          </p:nvPr>
        </p:nvSpPr>
        <p:spPr>
          <a:xfrm>
            <a:off x="838091" y="365084"/>
            <a:ext cx="10515900" cy="8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Poppins"/>
              <a:buNone/>
              <a:defRPr sz="3599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26269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86409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082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6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43" name="Google Shape;843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44" name="Google Shape;844;p16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16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6" name="Google Shape;846;p16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37115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oppins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49" name="Google Shape;849;p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50" name="Google Shape;850;p17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17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17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44108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8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oppins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55" name="Google Shape;855;p18"/>
          <p:cNvSpPr txBox="1"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56" name="Google Shape;856;p18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18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18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05485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 preserve="1">
  <p:cSld name="Two Content"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9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61" name="Google Shape;861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62" name="Google Shape;862;p1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63" name="Google Shape;863;p19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4" name="Google Shape;864;p19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19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77543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 preserve="1">
  <p:cSld name="Comparison"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20"/>
          <p:cNvSpPr txBox="1">
            <a:spLocks noGrp="1"/>
          </p:cNvSpPr>
          <p:nvPr>
            <p:ph type="title"/>
          </p:nvPr>
        </p:nvSpPr>
        <p:spPr>
          <a:xfrm>
            <a:off x="839788" y="3651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68" name="Google Shape;868;p20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69" name="Google Shape;869;p20"/>
          <p:cNvSpPr txBox="1">
            <a:spLocks noGrp="1"/>
          </p:cNvSpPr>
          <p:nvPr>
            <p:ph type="body" idx="2"/>
          </p:nvPr>
        </p:nvSpPr>
        <p:spPr>
          <a:xfrm>
            <a:off x="839789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70" name="Google Shape;870;p20"/>
          <p:cNvSpPr txBox="1">
            <a:spLocks noGrp="1"/>
          </p:cNvSpPr>
          <p:nvPr>
            <p:ph type="body" idx="3"/>
          </p:nvPr>
        </p:nvSpPr>
        <p:spPr>
          <a:xfrm>
            <a:off x="6172201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71" name="Google Shape;871;p20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72" name="Google Shape;872;p20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20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20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43120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21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7" name="Google Shape;877;p21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21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21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141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3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68" name="Google Shape;768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9" name="Google Shape;769;p3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5BCAD085-E8A6-8845-BD4E-CB4CCA059FC4}" type="datetimeFigureOut">
              <a:rPr lang="en-US" smtClean="0"/>
              <a:t>2/28/2026</a:t>
            </a:fld>
            <a:endParaRPr lang="en-US"/>
          </a:p>
        </p:txBody>
      </p:sp>
      <p:sp>
        <p:nvSpPr>
          <p:cNvPr id="770" name="Google Shape;770;p3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771" name="Google Shape;771;p3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650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22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22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3" name="Google Shape;883;p22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74771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 preserve="1">
  <p:cSld name="Content with Caption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86" name="Google Shape;886;p23"/>
          <p:cNvSpPr txBox="1">
            <a:spLocks noGrp="1"/>
          </p:cNvSpPr>
          <p:nvPr>
            <p:ph type="body" idx="1"/>
          </p:nvPr>
        </p:nvSpPr>
        <p:spPr>
          <a:xfrm>
            <a:off x="5183188" y="987427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7" name="Google Shape;887;p2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88" name="Google Shape;888;p23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9" name="Google Shape;889;p23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23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80084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 preserve="1">
  <p:cSld name="Picture with Caption"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93" name="Google Shape;893;p24"/>
          <p:cNvSpPr>
            <a:spLocks noGrp="1"/>
          </p:cNvSpPr>
          <p:nvPr>
            <p:ph type="pic" idx="2"/>
          </p:nvPr>
        </p:nvSpPr>
        <p:spPr>
          <a:xfrm>
            <a:off x="5183188" y="987427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894" name="Google Shape;894;p2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95" name="Google Shape;895;p24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6" name="Google Shape;896;p24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7" name="Google Shape;897;p24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75122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 preserve="1">
  <p:cSld name="Title and Vertical Text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25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00" name="Google Shape;900;p25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1" name="Google Shape;901;p25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25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3" name="Google Shape;903;p25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82169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 preserve="1">
  <p:cSld name="Vertical Title and Text"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6"/>
          <p:cNvSpPr txBox="1">
            <a:spLocks noGrp="1"/>
          </p:cNvSpPr>
          <p:nvPr>
            <p:ph type="title"/>
          </p:nvPr>
        </p:nvSpPr>
        <p:spPr>
          <a:xfrm rot="5400000">
            <a:off x="7133401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06" name="Google Shape;906;p26"/>
          <p:cNvSpPr txBox="1">
            <a:spLocks noGrp="1"/>
          </p:cNvSpPr>
          <p:nvPr>
            <p:ph type="body" idx="1"/>
          </p:nvPr>
        </p:nvSpPr>
        <p:spPr>
          <a:xfrm rot="5400000">
            <a:off x="1799401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7" name="Google Shape;907;p26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26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26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24638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Title Slide"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28"/>
          <p:cNvSpPr txBox="1">
            <a:spLocks noGrp="1"/>
          </p:cNvSpPr>
          <p:nvPr>
            <p:ph type="ctrTitle"/>
          </p:nvPr>
        </p:nvSpPr>
        <p:spPr>
          <a:xfrm>
            <a:off x="3482340" y="3911285"/>
            <a:ext cx="9144000" cy="12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Garamond"/>
              <a:buNone/>
              <a:defRPr sz="60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32014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Title Slide"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30"/>
          <p:cNvSpPr txBox="1">
            <a:spLocks noGrp="1"/>
          </p:cNvSpPr>
          <p:nvPr>
            <p:ph type="ctrTitle"/>
          </p:nvPr>
        </p:nvSpPr>
        <p:spPr>
          <a:xfrm>
            <a:off x="3482340" y="3911285"/>
            <a:ext cx="9144000" cy="12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Garamond"/>
              <a:buNone/>
              <a:defRPr sz="60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822459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 preserve="1">
  <p:cSld name="1_Title Slide"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3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oppins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37" name="Google Shape;937;p3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38" name="Google Shape;938;p31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31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31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54238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3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oppins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52" name="Google Shape;952;p3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53" name="Google Shape;953;p33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4" name="Google Shape;954;p33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33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56750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34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58" name="Google Shape;958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9" name="Google Shape;959;p34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34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1" name="Google Shape;961;p34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0041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4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oppins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74" name="Google Shape;774;p4"/>
          <p:cNvSpPr txBox="1"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5" name="Google Shape;775;p4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5BCAD085-E8A6-8845-BD4E-CB4CCA059FC4}" type="datetimeFigureOut">
              <a:rPr lang="en-US" smtClean="0"/>
              <a:t>2/28/2026</a:t>
            </a:fld>
            <a:endParaRPr lang="en-US"/>
          </a:p>
        </p:txBody>
      </p:sp>
      <p:sp>
        <p:nvSpPr>
          <p:cNvPr id="776" name="Google Shape;776;p4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777" name="Google Shape;777;p4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2456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35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oppins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4" name="Google Shape;964;p35"/>
          <p:cNvSpPr txBox="1"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5" name="Google Shape;965;p35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35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35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8023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 preserve="1">
  <p:cSld name="Two Content"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36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70" name="Google Shape;970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1" name="Google Shape;971;p3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2" name="Google Shape;972;p36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36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36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19276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 preserve="1">
  <p:cSld name="Comparison"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37"/>
          <p:cNvSpPr txBox="1">
            <a:spLocks noGrp="1"/>
          </p:cNvSpPr>
          <p:nvPr>
            <p:ph type="title"/>
          </p:nvPr>
        </p:nvSpPr>
        <p:spPr>
          <a:xfrm>
            <a:off x="839788" y="3651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77" name="Google Shape;977;p37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8" name="Google Shape;978;p37"/>
          <p:cNvSpPr txBox="1">
            <a:spLocks noGrp="1"/>
          </p:cNvSpPr>
          <p:nvPr>
            <p:ph type="body" idx="2"/>
          </p:nvPr>
        </p:nvSpPr>
        <p:spPr>
          <a:xfrm>
            <a:off x="839789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9" name="Google Shape;979;p37"/>
          <p:cNvSpPr txBox="1">
            <a:spLocks noGrp="1"/>
          </p:cNvSpPr>
          <p:nvPr>
            <p:ph type="body" idx="3"/>
          </p:nvPr>
        </p:nvSpPr>
        <p:spPr>
          <a:xfrm>
            <a:off x="6172201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0" name="Google Shape;980;p37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1" name="Google Shape;981;p37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37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3" name="Google Shape;983;p37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49048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38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86" name="Google Shape;986;p38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7" name="Google Shape;987;p38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8" name="Google Shape;988;p38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78295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39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1" name="Google Shape;991;p39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2" name="Google Shape;992;p39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796928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 preserve="1">
  <p:cSld name="Content with Caption"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4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95" name="Google Shape;995;p40"/>
          <p:cNvSpPr txBox="1">
            <a:spLocks noGrp="1"/>
          </p:cNvSpPr>
          <p:nvPr>
            <p:ph type="body" idx="1"/>
          </p:nvPr>
        </p:nvSpPr>
        <p:spPr>
          <a:xfrm>
            <a:off x="5183188" y="987427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96" name="Google Shape;996;p4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97" name="Google Shape;997;p40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40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9" name="Google Shape;999;p40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51534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 preserve="1">
  <p:cSld name="Picture with Caption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4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2" name="Google Shape;1002;p41"/>
          <p:cNvSpPr>
            <a:spLocks noGrp="1"/>
          </p:cNvSpPr>
          <p:nvPr>
            <p:ph type="pic" idx="2"/>
          </p:nvPr>
        </p:nvSpPr>
        <p:spPr>
          <a:xfrm>
            <a:off x="5183188" y="987427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3" name="Google Shape;1003;p4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04" name="Google Shape;1004;p41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5" name="Google Shape;1005;p41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6" name="Google Shape;1006;p41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53416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 preserve="1">
  <p:cSld name="Title and Vertical Text"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42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9" name="Google Shape;1009;p42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10" name="Google Shape;1010;p42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1" name="Google Shape;1011;p42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2" name="Google Shape;1012;p42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26776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 preserve="1">
  <p:cSld name="Vertical Title and Text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43"/>
          <p:cNvSpPr txBox="1">
            <a:spLocks noGrp="1"/>
          </p:cNvSpPr>
          <p:nvPr>
            <p:ph type="title"/>
          </p:nvPr>
        </p:nvSpPr>
        <p:spPr>
          <a:xfrm rot="5400000">
            <a:off x="7133401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15" name="Google Shape;1015;p43"/>
          <p:cNvSpPr txBox="1">
            <a:spLocks noGrp="1"/>
          </p:cNvSpPr>
          <p:nvPr>
            <p:ph type="body" idx="1"/>
          </p:nvPr>
        </p:nvSpPr>
        <p:spPr>
          <a:xfrm rot="5400000">
            <a:off x="1799401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16" name="Google Shape;1016;p43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7" name="Google Shape;1017;p43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8" name="Google Shape;1018;p43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46197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4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21" name="Google Shape;1021;p4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337883" algn="l" rtl="0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  <a:buClr>
                <a:schemeClr val="dk1"/>
              </a:buClr>
              <a:buSzPts val="1721"/>
              <a:buChar char="⚫"/>
              <a:defRPr/>
            </a:lvl1pPr>
            <a:lvl2pPr marL="914400" lvl="1" indent="-301942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155"/>
              <a:buChar char="⚪"/>
              <a:defRPr/>
            </a:lvl2pPr>
            <a:lvl3pPr marL="1371600" lvl="2" indent="-30003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5"/>
              <a:buChar char="⯍"/>
              <a:defRPr/>
            </a:lvl3pPr>
            <a:lvl4pPr marL="1828800" lvl="3" indent="-2952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Char char="?"/>
              <a:defRPr/>
            </a:lvl4pPr>
            <a:lvl5pPr marL="2286000" lvl="4" indent="-3238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5pPr>
            <a:lvl6pPr marL="2743200" lvl="5" indent="-3238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6pPr>
            <a:lvl7pPr marL="3200400" lvl="6" indent="-3238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7pPr>
            <a:lvl8pPr marL="3657600" lvl="7" indent="-3238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8pPr>
            <a:lvl9pPr marL="4114800" lvl="8" indent="-3238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2" name="Google Shape;1022;p4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2561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5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80" name="Google Shape;780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1" name="Google Shape;781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2" name="Google Shape;782;p5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5BCAD085-E8A6-8845-BD4E-CB4CCA059FC4}" type="datetimeFigureOut">
              <a:rPr lang="en-US" smtClean="0"/>
              <a:t>2/28/2026</a:t>
            </a:fld>
            <a:endParaRPr lang="en-US"/>
          </a:p>
        </p:txBody>
      </p:sp>
      <p:sp>
        <p:nvSpPr>
          <p:cNvPr id="783" name="Google Shape;783;p5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784" name="Google Shape;784;p5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52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6"/>
          <p:cNvSpPr txBox="1">
            <a:spLocks noGrp="1"/>
          </p:cNvSpPr>
          <p:nvPr>
            <p:ph type="title"/>
          </p:nvPr>
        </p:nvSpPr>
        <p:spPr>
          <a:xfrm>
            <a:off x="839788" y="3651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87" name="Google Shape;787;p6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8" name="Google Shape;788;p6"/>
          <p:cNvSpPr txBox="1">
            <a:spLocks noGrp="1"/>
          </p:cNvSpPr>
          <p:nvPr>
            <p:ph type="body" idx="2"/>
          </p:nvPr>
        </p:nvSpPr>
        <p:spPr>
          <a:xfrm>
            <a:off x="839789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9" name="Google Shape;789;p6"/>
          <p:cNvSpPr txBox="1">
            <a:spLocks noGrp="1"/>
          </p:cNvSpPr>
          <p:nvPr>
            <p:ph type="body" idx="3"/>
          </p:nvPr>
        </p:nvSpPr>
        <p:spPr>
          <a:xfrm>
            <a:off x="6172201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0" name="Google Shape;790;p6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1" name="Google Shape;791;p6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5BCAD085-E8A6-8845-BD4E-CB4CCA059FC4}" type="datetimeFigureOut">
              <a:rPr lang="en-US" smtClean="0"/>
              <a:t>2/28/2026</a:t>
            </a:fld>
            <a:endParaRPr lang="en-US"/>
          </a:p>
        </p:txBody>
      </p:sp>
      <p:sp>
        <p:nvSpPr>
          <p:cNvPr id="792" name="Google Shape;792;p6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793" name="Google Shape;793;p6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46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7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96" name="Google Shape;796;p7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5BCAD085-E8A6-8845-BD4E-CB4CCA059FC4}" type="datetimeFigureOut">
              <a:rPr lang="en-US" smtClean="0"/>
              <a:t>2/28/2026</a:t>
            </a:fld>
            <a:endParaRPr lang="en-US"/>
          </a:p>
        </p:txBody>
      </p:sp>
      <p:sp>
        <p:nvSpPr>
          <p:cNvPr id="797" name="Google Shape;797;p7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798" name="Google Shape;798;p7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56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05" name="Google Shape;805;p9"/>
          <p:cNvSpPr txBox="1">
            <a:spLocks noGrp="1"/>
          </p:cNvSpPr>
          <p:nvPr>
            <p:ph type="body" idx="1"/>
          </p:nvPr>
        </p:nvSpPr>
        <p:spPr>
          <a:xfrm>
            <a:off x="5183188" y="987427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6" name="Google Shape;806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7" name="Google Shape;807;p9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5BCAD085-E8A6-8845-BD4E-CB4CCA059FC4}" type="datetimeFigureOut">
              <a:rPr lang="en-US" smtClean="0"/>
              <a:t>2/28/2026</a:t>
            </a:fld>
            <a:endParaRPr lang="en-US"/>
          </a:p>
        </p:txBody>
      </p:sp>
      <p:sp>
        <p:nvSpPr>
          <p:cNvPr id="808" name="Google Shape;808;p9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809" name="Google Shape;809;p9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31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12" name="Google Shape;812;p10"/>
          <p:cNvSpPr>
            <a:spLocks noGrp="1"/>
          </p:cNvSpPr>
          <p:nvPr>
            <p:ph type="pic" idx="2"/>
          </p:nvPr>
        </p:nvSpPr>
        <p:spPr>
          <a:xfrm>
            <a:off x="5183188" y="987427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813" name="Google Shape;813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4" name="Google Shape;814;p10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5BCAD085-E8A6-8845-BD4E-CB4CCA059FC4}" type="datetimeFigureOut">
              <a:rPr lang="en-US" smtClean="0"/>
              <a:t>2/28/2026</a:t>
            </a:fld>
            <a:endParaRPr lang="en-US"/>
          </a:p>
        </p:txBody>
      </p:sp>
      <p:sp>
        <p:nvSpPr>
          <p:cNvPr id="815" name="Google Shape;815;p10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816" name="Google Shape;816;p10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226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1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19" name="Google Shape;819;p11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20" name="Google Shape;820;p11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5BCAD085-E8A6-8845-BD4E-CB4CCA059FC4}" type="datetimeFigureOut">
              <a:rPr lang="en-US" smtClean="0"/>
              <a:t>2/28/2026</a:t>
            </a:fld>
            <a:endParaRPr lang="en-US"/>
          </a:p>
        </p:txBody>
      </p:sp>
      <p:sp>
        <p:nvSpPr>
          <p:cNvPr id="821" name="Google Shape;821;p11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822" name="Google Shape;822;p11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535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"/>
          <p:cNvSpPr/>
          <p:nvPr/>
        </p:nvSpPr>
        <p:spPr>
          <a:xfrm>
            <a:off x="0" y="6096000"/>
            <a:ext cx="12192000" cy="77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1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"/>
              <a:buNone/>
              <a:defRPr sz="4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54" name="Google Shape;754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5" name="Google Shape;755;p1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5BCAD085-E8A6-8845-BD4E-CB4CCA059FC4}" type="datetimeFigureOut">
              <a:rPr lang="en-US" smtClean="0"/>
              <a:t>2/28/2026</a:t>
            </a:fld>
            <a:endParaRPr lang="en-US"/>
          </a:p>
        </p:txBody>
      </p:sp>
      <p:sp>
        <p:nvSpPr>
          <p:cNvPr id="756" name="Google Shape;756;p1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/>
          </a:p>
        </p:txBody>
      </p:sp>
      <p:sp>
        <p:nvSpPr>
          <p:cNvPr id="757" name="Google Shape;757;p1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58" name="Google Shape;758;p1"/>
          <p:cNvSpPr/>
          <p:nvPr/>
        </p:nvSpPr>
        <p:spPr>
          <a:xfrm>
            <a:off x="0" y="6140361"/>
            <a:ext cx="12192000" cy="705000"/>
          </a:xfrm>
          <a:prstGeom prst="rect">
            <a:avLst/>
          </a:prstGeom>
          <a:solidFill>
            <a:srgbClr val="B611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9" name="Google Shape;759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890762" y="6165912"/>
            <a:ext cx="1935479" cy="6180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560772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5"/>
          <p:cNvSpPr/>
          <p:nvPr/>
        </p:nvSpPr>
        <p:spPr>
          <a:xfrm>
            <a:off x="0" y="6096000"/>
            <a:ext cx="12192000" cy="77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15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"/>
              <a:buNone/>
              <a:defRPr sz="4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35" name="Google Shape;835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6" name="Google Shape;836;p15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7" name="Google Shape;837;p15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8" name="Google Shape;838;p15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839" name="Google Shape;839;p15"/>
          <p:cNvSpPr/>
          <p:nvPr/>
        </p:nvSpPr>
        <p:spPr>
          <a:xfrm>
            <a:off x="0" y="6140361"/>
            <a:ext cx="12192000" cy="705000"/>
          </a:xfrm>
          <a:prstGeom prst="rect">
            <a:avLst/>
          </a:prstGeom>
          <a:solidFill>
            <a:srgbClr val="B611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0" name="Google Shape;840;p1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890762" y="6165912"/>
            <a:ext cx="1935479" cy="6180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256312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27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"/>
              <a:buNone/>
              <a:defRPr sz="4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12" name="Google Shape;912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3" name="Google Shape;913;p27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4" name="Google Shape;914;p27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5" name="Google Shape;915;p27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916" name="Google Shape;916;p27"/>
          <p:cNvSpPr/>
          <p:nvPr/>
        </p:nvSpPr>
        <p:spPr>
          <a:xfrm>
            <a:off x="0" y="-335280"/>
            <a:ext cx="12192000" cy="7193400"/>
          </a:xfrm>
          <a:prstGeom prst="rect">
            <a:avLst/>
          </a:prstGeom>
          <a:solidFill>
            <a:srgbClr val="B611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17" name="Google Shape;917;p27"/>
          <p:cNvCxnSpPr/>
          <p:nvPr/>
        </p:nvCxnSpPr>
        <p:spPr>
          <a:xfrm>
            <a:off x="3345180" y="2707281"/>
            <a:ext cx="0" cy="2283900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18" name="Google Shape;91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51862" y="2544174"/>
            <a:ext cx="4801940" cy="1533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17936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29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"/>
              <a:buNone/>
              <a:defRPr sz="4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23" name="Google Shape;923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4" name="Google Shape;924;p29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5" name="Google Shape;925;p29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6" name="Google Shape;926;p29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927" name="Google Shape;927;p29"/>
          <p:cNvSpPr/>
          <p:nvPr/>
        </p:nvSpPr>
        <p:spPr>
          <a:xfrm>
            <a:off x="0" y="-335280"/>
            <a:ext cx="12192000" cy="7193400"/>
          </a:xfrm>
          <a:prstGeom prst="rect">
            <a:avLst/>
          </a:prstGeom>
          <a:solidFill>
            <a:srgbClr val="B611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28" name="Google Shape;928;p29"/>
          <p:cNvCxnSpPr/>
          <p:nvPr/>
        </p:nvCxnSpPr>
        <p:spPr>
          <a:xfrm>
            <a:off x="3345180" y="2707281"/>
            <a:ext cx="0" cy="2283900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29" name="Google Shape;929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51862" y="2544174"/>
            <a:ext cx="4801940" cy="1533432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29"/>
          <p:cNvSpPr/>
          <p:nvPr/>
        </p:nvSpPr>
        <p:spPr>
          <a:xfrm>
            <a:off x="0" y="-335280"/>
            <a:ext cx="12192000" cy="7193400"/>
          </a:xfrm>
          <a:prstGeom prst="rect">
            <a:avLst/>
          </a:prstGeom>
          <a:solidFill>
            <a:srgbClr val="B611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31" name="Google Shape;931;p29"/>
          <p:cNvCxnSpPr/>
          <p:nvPr/>
        </p:nvCxnSpPr>
        <p:spPr>
          <a:xfrm>
            <a:off x="3345180" y="2707281"/>
            <a:ext cx="0" cy="2283900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32" name="Google Shape;932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51862" y="2544174"/>
            <a:ext cx="4801940" cy="1533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036839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32"/>
          <p:cNvSpPr/>
          <p:nvPr/>
        </p:nvSpPr>
        <p:spPr>
          <a:xfrm>
            <a:off x="0" y="6096000"/>
            <a:ext cx="12192000" cy="77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32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"/>
              <a:buNone/>
              <a:defRPr sz="4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44" name="Google Shape;944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5" name="Google Shape;945;p32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6" name="Google Shape;946;p32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7" name="Google Shape;947;p32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948" name="Google Shape;948;p32"/>
          <p:cNvSpPr/>
          <p:nvPr/>
        </p:nvSpPr>
        <p:spPr>
          <a:xfrm>
            <a:off x="0" y="6140361"/>
            <a:ext cx="12192000" cy="705000"/>
          </a:xfrm>
          <a:prstGeom prst="rect">
            <a:avLst/>
          </a:prstGeom>
          <a:solidFill>
            <a:srgbClr val="B6114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9" name="Google Shape;949;p3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890762" y="6165912"/>
            <a:ext cx="1935479" cy="6180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647507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lideshow/types-of-studies-in-research/235492956" TargetMode="External"/><Relationship Id="rId2" Type="http://schemas.openxmlformats.org/officeDocument/2006/relationships/hyperlink" Target="https://www.ncbi.nlm.nih.gov/books/NBK390304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300"/>
            <a:ext cx="9144000" cy="2387700"/>
          </a:xfrm>
        </p:spPr>
        <p:txBody>
          <a:bodyPr/>
          <a:lstStyle/>
          <a:p>
            <a:r>
              <a:rPr lang="en-US" dirty="0">
                <a:solidFill>
                  <a:srgbClr val="B6114D"/>
                </a:solidFill>
              </a:rPr>
              <a:t>23CSE461</a:t>
            </a:r>
            <a:endParaRPr dirty="0">
              <a:solidFill>
                <a:srgbClr val="B6114D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0612" y="3685592"/>
            <a:ext cx="8770776" cy="1752600"/>
          </a:xfrm>
        </p:spPr>
        <p:txBody>
          <a:bodyPr/>
          <a:lstStyle/>
          <a:p>
            <a:r>
              <a:rPr lang="en-US" dirty="0"/>
              <a:t>https://github.com/pranesh190405/MannSparsh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FEA53-55F9-71C4-CD87-242F05AD1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887200" cy="13257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B6114D"/>
                </a:solidFill>
              </a:rPr>
              <a:t>List of startup companies working on the same problem:</a:t>
            </a:r>
            <a:endParaRPr lang="en-IN" sz="3600" dirty="0">
              <a:solidFill>
                <a:srgbClr val="B6114D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9473E19-D611-1D26-D075-DB1642975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398823"/>
              </p:ext>
            </p:extLst>
          </p:nvPr>
        </p:nvGraphicFramePr>
        <p:xfrm>
          <a:off x="406400" y="1343236"/>
          <a:ext cx="11525250" cy="4320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2949800017"/>
                    </a:ext>
                  </a:extLst>
                </a:gridCol>
                <a:gridCol w="8553450">
                  <a:extLst>
                    <a:ext uri="{9D8B030D-6E8A-4147-A177-3AD203B41FA5}">
                      <a16:colId xmlns:a16="http://schemas.microsoft.com/office/drawing/2014/main" val="2730083937"/>
                    </a:ext>
                  </a:extLst>
                </a:gridCol>
              </a:tblGrid>
              <a:tr h="448692">
                <a:tc>
                  <a:txBody>
                    <a:bodyPr/>
                    <a:lstStyle/>
                    <a:p>
                      <a:r>
                        <a:rPr lang="en-US" sz="1800" dirty="0"/>
                        <a:t>Company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Problem they are working on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567975"/>
                  </a:ext>
                </a:extLst>
              </a:tr>
              <a:tr h="774454">
                <a:tc>
                  <a:txBody>
                    <a:bodyPr/>
                    <a:lstStyle/>
                    <a:p>
                      <a:r>
                        <a:rPr lang="en-US" sz="1800" b="1" dirty="0"/>
                        <a:t>Headspace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Focuses on mindfulness, stress reduction, and guided mental well-being practices.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298324"/>
                  </a:ext>
                </a:extLst>
              </a:tr>
              <a:tr h="774454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BetterHelp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Provides online counseling sessions connecting users with licensed therapists.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4633081"/>
                  </a:ext>
                </a:extLst>
              </a:tr>
              <a:tr h="774454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Wysa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Uses AI-based conversational support for emotional well-being and stress management.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494887"/>
                  </a:ext>
                </a:extLst>
              </a:tr>
              <a:tr h="774454">
                <a:tc>
                  <a:txBody>
                    <a:bodyPr/>
                    <a:lstStyle/>
                    <a:p>
                      <a:r>
                        <a:rPr lang="en-US" sz="1800" b="1" dirty="0" err="1"/>
                        <a:t>YourDOST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Offers emotional support and counseling tailored for students and young professionals.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251638"/>
                  </a:ext>
                </a:extLst>
              </a:tr>
              <a:tr h="7744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 err="1"/>
                        <a:t>MindPeers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Provides structured therapy programs and mental health resources.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056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1067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A7C27-BA3A-0C22-7712-6882B9CDD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850" y="107902"/>
            <a:ext cx="10515600" cy="13257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B6114D"/>
                </a:solidFill>
              </a:rPr>
              <a:t>List of research labs working on the same products</a:t>
            </a:r>
            <a:endParaRPr lang="en-IN" dirty="0">
              <a:solidFill>
                <a:srgbClr val="B6114D"/>
              </a:solidFill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AAF82B11-E14F-A110-35CC-DD69B772EE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96850" y="1880757"/>
            <a:ext cx="11413702" cy="3780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b="1" dirty="0"/>
              <a:t>MIT Media Lab</a:t>
            </a:r>
            <a:br>
              <a:rPr lang="en-US" sz="2200" dirty="0"/>
            </a:br>
            <a:r>
              <a:rPr lang="en-US" sz="2200" dirty="0"/>
              <a:t>Research on affective computing, human–AI interaction, and digital well-being systems.</a:t>
            </a:r>
          </a:p>
          <a:p>
            <a:r>
              <a:rPr lang="en-US" sz="2200" b="1" dirty="0"/>
              <a:t>Stanford Human-Centered AI (HAI)</a:t>
            </a:r>
            <a:br>
              <a:rPr lang="en-US" sz="2200" dirty="0"/>
            </a:br>
            <a:r>
              <a:rPr lang="en-US" sz="2200" dirty="0"/>
              <a:t>Focuses on ethical AI applications in healthcare and mental health support.</a:t>
            </a:r>
          </a:p>
          <a:p>
            <a:r>
              <a:rPr lang="en-US" sz="2200" b="1" dirty="0"/>
              <a:t>Harvard T.H. Chan School of Public Health</a:t>
            </a:r>
            <a:br>
              <a:rPr lang="en-US" sz="2200" dirty="0"/>
            </a:br>
            <a:r>
              <a:rPr lang="en-US" sz="2200" dirty="0"/>
              <a:t>Conducts research on digital mental health interventions and student stress analytics.</a:t>
            </a:r>
          </a:p>
          <a:p>
            <a:r>
              <a:rPr lang="en-US" sz="2200" b="1" dirty="0"/>
              <a:t>NIMHANS</a:t>
            </a:r>
            <a:br>
              <a:rPr lang="en-US" sz="2200" dirty="0"/>
            </a:br>
            <a:r>
              <a:rPr lang="en-US" sz="2200" dirty="0"/>
              <a:t>Research in clinical psychology, digital psychiatry, and technology-assisted mental health care.</a:t>
            </a:r>
          </a:p>
          <a:p>
            <a:r>
              <a:rPr lang="en-US" sz="2200" b="1" dirty="0"/>
              <a:t>AIIMS</a:t>
            </a:r>
            <a:br>
              <a:rPr lang="en-US" sz="2200" dirty="0"/>
            </a:br>
            <a:r>
              <a:rPr lang="en-US" sz="2200" dirty="0"/>
              <a:t>Studies mental health patterns, early intervention models, and public mental health systems.</a:t>
            </a:r>
          </a:p>
        </p:txBody>
      </p:sp>
    </p:spTree>
    <p:extLst>
      <p:ext uri="{BB962C8B-B14F-4D97-AF65-F5344CB8AC3E}">
        <p14:creationId xmlns:p14="http://schemas.microsoft.com/office/powerpoint/2010/main" val="1553759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78B78-76F8-EFC0-331E-33314779C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B6114D"/>
                </a:solidFill>
              </a:rPr>
              <a:t>Any media-specific input on the need of the product?</a:t>
            </a:r>
            <a:endParaRPr lang="en-IN" dirty="0">
              <a:solidFill>
                <a:srgbClr val="B6114D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D93D391-F882-8A80-1604-99A880294E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36795" y="1552328"/>
            <a:ext cx="10093156" cy="3780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b="1" dirty="0"/>
              <a:t>The Hindu</a:t>
            </a:r>
            <a:r>
              <a:rPr lang="en-US" sz="2200" dirty="0"/>
              <a:t> has repeatedly reported a </a:t>
            </a:r>
            <a:r>
              <a:rPr lang="en-US" sz="2200" b="1" dirty="0"/>
              <a:t>rise in student suicides and exam-related stress</a:t>
            </a:r>
            <a:r>
              <a:rPr lang="en-US" sz="2200" dirty="0"/>
              <a:t>, highlighting lack of early mental health support systems in institutions.</a:t>
            </a:r>
          </a:p>
          <a:p>
            <a:r>
              <a:rPr lang="en-US" sz="2200" b="1" dirty="0"/>
              <a:t>BBC News</a:t>
            </a:r>
            <a:r>
              <a:rPr lang="en-US" sz="2200" dirty="0"/>
              <a:t> has covered how </a:t>
            </a:r>
            <a:r>
              <a:rPr lang="en-US" sz="2200" b="1" dirty="0"/>
              <a:t>academic pressure and uncertainty about careers</a:t>
            </a:r>
            <a:r>
              <a:rPr lang="en-US" sz="2200" dirty="0"/>
              <a:t> are major contributors to anxiety and depression among young students globally.</a:t>
            </a:r>
          </a:p>
          <a:p>
            <a:r>
              <a:rPr lang="en-US" sz="2200" b="1" dirty="0"/>
              <a:t>The Times of India</a:t>
            </a:r>
            <a:r>
              <a:rPr lang="en-US" sz="2200" dirty="0"/>
              <a:t> has emphasized that </a:t>
            </a:r>
            <a:r>
              <a:rPr lang="en-US" sz="2200" b="1" dirty="0"/>
              <a:t>counselling resources in schools and colleges are insufficient</a:t>
            </a:r>
            <a:r>
              <a:rPr lang="en-US" sz="2200" dirty="0"/>
              <a:t>, especially for large student populations.</a:t>
            </a:r>
          </a:p>
          <a:p>
            <a:r>
              <a:rPr lang="en-US" sz="2200" b="1" dirty="0"/>
              <a:t>WHO</a:t>
            </a:r>
            <a:r>
              <a:rPr lang="en-US" sz="2200" dirty="0"/>
              <a:t> reports that </a:t>
            </a:r>
            <a:r>
              <a:rPr lang="en-US" sz="2200" b="1" dirty="0"/>
              <a:t>mental health conditions often begin before the age of 24</a:t>
            </a:r>
            <a:r>
              <a:rPr lang="en-US" sz="2200" dirty="0"/>
              <a:t>, stressing the importance of </a:t>
            </a:r>
            <a:r>
              <a:rPr lang="en-US" sz="2200" b="1" dirty="0"/>
              <a:t>early detection and preventive interventions</a:t>
            </a:r>
            <a:r>
              <a:rPr lang="en-US" sz="2200" dirty="0"/>
              <a:t>.</a:t>
            </a:r>
          </a:p>
          <a:p>
            <a:r>
              <a:rPr lang="en-US" sz="2200" b="1" dirty="0"/>
              <a:t>Indian Express</a:t>
            </a:r>
            <a:r>
              <a:rPr lang="en-US" sz="2200" dirty="0"/>
              <a:t> has highlighted the </a:t>
            </a:r>
            <a:r>
              <a:rPr lang="en-US" sz="2200" b="1" dirty="0"/>
              <a:t>social stigma</a:t>
            </a:r>
            <a:r>
              <a:rPr lang="en-US" sz="2200" dirty="0"/>
              <a:t> around seeking mental health help, leading students to avoid traditional counselling centers.</a:t>
            </a:r>
          </a:p>
        </p:txBody>
      </p:sp>
    </p:spTree>
    <p:extLst>
      <p:ext uri="{BB962C8B-B14F-4D97-AF65-F5344CB8AC3E}">
        <p14:creationId xmlns:p14="http://schemas.microsoft.com/office/powerpoint/2010/main" val="3387864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olidFill>
                  <a:srgbClr val="B6114D"/>
                </a:solidFill>
              </a:rPr>
              <a:t>1. 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dirty="0"/>
              <a:t>Product Name</a:t>
            </a:r>
            <a:r>
              <a:rPr lang="en-US" dirty="0"/>
              <a:t>: </a:t>
            </a:r>
            <a:r>
              <a:rPr lang="en-US" b="0" i="0" dirty="0">
                <a:solidFill>
                  <a:srgbClr val="242424"/>
                </a:solidFill>
                <a:effectLst/>
                <a:latin typeface="Aptos Narrow" panose="020B0004020202020204" pitchFamily="34" charset="0"/>
              </a:rPr>
              <a:t>MannSparsh</a:t>
            </a:r>
            <a:endParaRPr lang="en-US" dirty="0"/>
          </a:p>
          <a:p>
            <a:r>
              <a:rPr lang="en-IN" dirty="0"/>
              <a:t>Logo</a:t>
            </a:r>
          </a:p>
          <a:p>
            <a:r>
              <a:rPr lang="en-IN" dirty="0"/>
              <a:t>Slogan: </a:t>
            </a:r>
            <a:r>
              <a:rPr lang="en-US" b="0" i="0" dirty="0">
                <a:solidFill>
                  <a:srgbClr val="242424"/>
                </a:solidFill>
                <a:effectLst/>
                <a:latin typeface="Aptos Narrow" panose="020B0004020202020204" pitchFamily="34" charset="0"/>
              </a:rPr>
              <a:t>Here for You—Every Step, Every Struggle.</a:t>
            </a:r>
            <a:endParaRPr dirty="0"/>
          </a:p>
          <a:p>
            <a:r>
              <a:rPr dirty="0"/>
              <a:t>Client/Industry</a:t>
            </a:r>
            <a:r>
              <a:rPr lang="en-US" dirty="0"/>
              <a:t> Targeted: Education &amp; Healthcare.</a:t>
            </a:r>
            <a:endParaRPr dirty="0"/>
          </a:p>
          <a:p>
            <a:r>
              <a:rPr dirty="0"/>
              <a:t>Problem Statement</a:t>
            </a:r>
            <a:r>
              <a:rPr lang="en-US" dirty="0"/>
              <a:t>: Students face invisible psychological pressure due to academics, expectations, and environment without proper monitoring or support.</a:t>
            </a:r>
            <a:endParaRPr dirty="0"/>
          </a:p>
          <a:p>
            <a:r>
              <a:rPr dirty="0"/>
              <a:t>Target Users</a:t>
            </a:r>
            <a:r>
              <a:rPr lang="en-US" dirty="0"/>
              <a:t>: 11th, 12th &amp; Post-school students.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692DF-62A2-F4D5-7C29-8E32D7B29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Place details of Hackathon that was considered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0D01E-637A-B7B1-AD9E-0F910AC41B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Smart India Hackathon : </a:t>
            </a:r>
          </a:p>
          <a:p>
            <a:pPr lvl="1"/>
            <a:r>
              <a:rPr lang="en-US" dirty="0"/>
              <a:t>Problem Statement ID : 25092</a:t>
            </a:r>
          </a:p>
          <a:p>
            <a:pPr lvl="1"/>
            <a:r>
              <a:rPr lang="en-US" dirty="0"/>
              <a:t>Topic :Development of a Digital Mental Health and Psychological Support System for students in Higher Education 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3633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23420-3F1D-814D-3275-663280D1A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7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User Questions Addressed by the System :</a:t>
            </a:r>
            <a:endParaRPr lang="en-IN" sz="3600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DCD86-E305-CB11-E72E-57D0BD22F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4000" y="1031874"/>
            <a:ext cx="5543550" cy="4994275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en-US" sz="2400" b="1" dirty="0"/>
              <a:t>User-Specific :</a:t>
            </a:r>
          </a:p>
          <a:p>
            <a:r>
              <a:rPr lang="en-US" sz="2000" dirty="0"/>
              <a:t>What is my current stress level?</a:t>
            </a:r>
          </a:p>
          <a:p>
            <a:r>
              <a:rPr lang="en-US" sz="2000" dirty="0"/>
              <a:t>How has my mental health changed over time?</a:t>
            </a:r>
          </a:p>
          <a:p>
            <a:r>
              <a:rPr lang="en-US" sz="2000" dirty="0"/>
              <a:t>What factors are affecting my stress most?</a:t>
            </a:r>
          </a:p>
          <a:p>
            <a:r>
              <a:rPr lang="en-US" sz="2000" dirty="0"/>
              <a:t>Do I need counseling or self-help support?</a:t>
            </a:r>
          </a:p>
          <a:p>
            <a:pPr marL="50800" indent="0">
              <a:buNone/>
            </a:pPr>
            <a:endParaRPr lang="en-US" sz="2000" dirty="0"/>
          </a:p>
          <a:p>
            <a:pPr marL="50800" indent="0">
              <a:buNone/>
            </a:pPr>
            <a:r>
              <a:rPr lang="en-US" sz="2400" b="1" dirty="0"/>
              <a:t>Analytical :</a:t>
            </a:r>
          </a:p>
          <a:p>
            <a:r>
              <a:rPr lang="en-US" sz="2000" dirty="0"/>
              <a:t>What stress patterns are visible over time?</a:t>
            </a:r>
          </a:p>
          <a:p>
            <a:r>
              <a:rPr lang="en-US" sz="2000" dirty="0"/>
              <a:t>When do stress levels peak most often?</a:t>
            </a:r>
          </a:p>
          <a:p>
            <a:r>
              <a:rPr lang="en-US" sz="2000" dirty="0"/>
              <a:t>How effective are counseling and resources?</a:t>
            </a:r>
          </a:p>
          <a:p>
            <a:r>
              <a:rPr lang="en-US" sz="2000" dirty="0"/>
              <a:t>What common stress factors affect students?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0F9B85-B1BF-A644-1CEF-247D112DB244}"/>
              </a:ext>
            </a:extLst>
          </p:cNvPr>
          <p:cNvSpPr txBox="1"/>
          <p:nvPr/>
        </p:nvSpPr>
        <p:spPr>
          <a:xfrm>
            <a:off x="6991350" y="1765300"/>
            <a:ext cx="612860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0800" indent="0">
              <a:buNone/>
            </a:pPr>
            <a:r>
              <a:rPr lang="en-US" sz="2400" b="1" dirty="0">
                <a:latin typeface="Avenir"/>
              </a:rPr>
              <a:t>Predictive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"/>
              </a:rPr>
              <a:t>Is my stress level likely to increase?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"/>
              </a:rPr>
              <a:t>Am I at risk of burnout or anxiety?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"/>
              </a:rPr>
              <a:t>Should early intervention be recommended?</a:t>
            </a:r>
          </a:p>
        </p:txBody>
      </p:sp>
    </p:spTree>
    <p:extLst>
      <p:ext uri="{BB962C8B-B14F-4D97-AF65-F5344CB8AC3E}">
        <p14:creationId xmlns:p14="http://schemas.microsoft.com/office/powerpoint/2010/main" val="881358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A0AAB-BEE9-8CC2-F9C3-AE3A12AD4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77"/>
            <a:ext cx="10515600" cy="13257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B6114D"/>
                </a:solidFill>
              </a:rPr>
              <a:t>Functional and Non-functional requirements</a:t>
            </a:r>
            <a:endParaRPr lang="en-IN" sz="4000" dirty="0">
              <a:solidFill>
                <a:srgbClr val="B6114D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F3536-8AFC-F15F-A3D9-CC2145786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9700" y="1356004"/>
            <a:ext cx="6457950" cy="3630473"/>
          </a:xfrm>
        </p:spPr>
        <p:txBody>
          <a:bodyPr>
            <a:normAutofit fontScale="77500" lnSpcReduction="20000"/>
          </a:bodyPr>
          <a:lstStyle/>
          <a:p>
            <a:pPr marL="50800" indent="0">
              <a:buNone/>
            </a:pPr>
            <a:r>
              <a:rPr lang="en-US" b="1" dirty="0"/>
              <a:t>Functional Requirements</a:t>
            </a:r>
          </a:p>
          <a:p>
            <a:r>
              <a:rPr lang="en-US" dirty="0"/>
              <a:t>User registration and role-based login (Student / Counselor / Admin)</a:t>
            </a:r>
          </a:p>
          <a:p>
            <a:r>
              <a:rPr lang="en-US" dirty="0"/>
              <a:t>Online mental health screening and stress level classification</a:t>
            </a:r>
          </a:p>
          <a:p>
            <a:r>
              <a:rPr lang="en-US" dirty="0"/>
              <a:t>One-to-one online counseling session scheduling and video meetings</a:t>
            </a:r>
          </a:p>
          <a:p>
            <a:r>
              <a:rPr lang="en-US" dirty="0"/>
              <a:t>AI chatbot for emotional support and guidance</a:t>
            </a:r>
          </a:p>
          <a:p>
            <a:r>
              <a:rPr lang="en-US" dirty="0"/>
              <a:t>Access to mental health resources and reports</a:t>
            </a:r>
          </a:p>
          <a:p>
            <a:r>
              <a:rPr lang="en-US" dirty="0"/>
              <a:t>Dashboard for counselors and admins to view anonymized insights</a:t>
            </a:r>
          </a:p>
          <a:p>
            <a:pPr marL="5080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3E495C-2020-5D08-E7F2-A70B67C1604F}"/>
              </a:ext>
            </a:extLst>
          </p:cNvPr>
          <p:cNvSpPr txBox="1"/>
          <p:nvPr/>
        </p:nvSpPr>
        <p:spPr>
          <a:xfrm>
            <a:off x="6273801" y="1435100"/>
            <a:ext cx="5689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Avenir"/>
              </a:rPr>
              <a:t>Non-Functional 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>
                <a:latin typeface="Avenir"/>
              </a:rPr>
              <a:t>Security:</a:t>
            </a:r>
            <a:r>
              <a:rPr lang="en-IN" sz="2000" dirty="0">
                <a:latin typeface="Avenir"/>
              </a:rPr>
              <a:t> Encrypted authentication and protected user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>
                <a:latin typeface="Avenir"/>
              </a:rPr>
              <a:t>Privacy:</a:t>
            </a:r>
            <a:r>
              <a:rPr lang="en-IN" sz="2000" dirty="0">
                <a:latin typeface="Avenir"/>
              </a:rPr>
              <a:t> Anonymous data handling and ethical AI usage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>
                <a:latin typeface="Avenir"/>
              </a:rPr>
              <a:t>Performance:</a:t>
            </a:r>
            <a:r>
              <a:rPr lang="en-IN" sz="2000" dirty="0">
                <a:latin typeface="Avenir"/>
              </a:rPr>
              <a:t> Real-time video and chatbot responsiveness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>
                <a:latin typeface="Avenir"/>
              </a:rPr>
              <a:t>Scalability:</a:t>
            </a:r>
            <a:r>
              <a:rPr lang="en-IN" sz="2000" dirty="0">
                <a:latin typeface="Avenir"/>
              </a:rPr>
              <a:t> Support for multiple concurrent users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>
                <a:latin typeface="Avenir"/>
              </a:rPr>
              <a:t>Usability:</a:t>
            </a:r>
            <a:r>
              <a:rPr lang="en-IN" sz="2000" dirty="0">
                <a:latin typeface="Avenir"/>
              </a:rPr>
              <a:t> Simple, accessible, and user-friendly interface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>
                <a:latin typeface="Avenir"/>
              </a:rPr>
              <a:t>Reliability:</a:t>
            </a:r>
            <a:r>
              <a:rPr lang="en-IN" sz="2000" dirty="0">
                <a:latin typeface="Avenir"/>
              </a:rPr>
              <a:t> High system availability and fault tolerance</a:t>
            </a:r>
          </a:p>
        </p:txBody>
      </p:sp>
    </p:spTree>
    <p:extLst>
      <p:ext uri="{BB962C8B-B14F-4D97-AF65-F5344CB8AC3E}">
        <p14:creationId xmlns:p14="http://schemas.microsoft.com/office/powerpoint/2010/main" val="4271247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C3E85-65B3-D6FA-217F-C4DF989A0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B6114D"/>
                </a:solidFill>
              </a:rPr>
              <a:t>What type of study the product requires?</a:t>
            </a:r>
            <a:endParaRPr lang="en-IN" dirty="0">
              <a:solidFill>
                <a:srgbClr val="B6114D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47333-D345-01CB-B0AA-0CED956BC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https://www.ncbi.nlm.nih.gov/books/NBK390304/</a:t>
            </a:r>
            <a:endParaRPr lang="en-IN" dirty="0"/>
          </a:p>
          <a:p>
            <a:r>
              <a:rPr lang="en-IN" dirty="0">
                <a:hlinkClick r:id="rId3"/>
              </a:rPr>
              <a:t>https://www.slideshare.net/slideshow/types-of-studies-in-research/235492956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6467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" y="0"/>
            <a:ext cx="10515600" cy="1325700"/>
          </a:xfrm>
        </p:spPr>
        <p:txBody>
          <a:bodyPr/>
          <a:lstStyle/>
          <a:p>
            <a:r>
              <a:rPr dirty="0">
                <a:solidFill>
                  <a:srgbClr val="B6114D"/>
                </a:solidFill>
              </a:rPr>
              <a:t>2. Technology Stack (ME</a:t>
            </a:r>
            <a:r>
              <a:rPr lang="en-US" dirty="0">
                <a:solidFill>
                  <a:srgbClr val="B6114D"/>
                </a:solidFill>
              </a:rPr>
              <a:t>R</a:t>
            </a:r>
            <a:r>
              <a:rPr dirty="0">
                <a:solidFill>
                  <a:srgbClr val="B6114D"/>
                </a:solidFill>
              </a:rPr>
              <a:t>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12749" y="1114424"/>
            <a:ext cx="5130801" cy="4848225"/>
          </a:xfrm>
        </p:spPr>
        <p:txBody>
          <a:bodyPr>
            <a:normAutofit fontScale="77500" lnSpcReduction="20000"/>
          </a:bodyPr>
          <a:lstStyle/>
          <a:p>
            <a:r>
              <a:rPr lang="en-IN" b="1" dirty="0"/>
              <a:t>Frontend</a:t>
            </a:r>
          </a:p>
          <a:p>
            <a:pPr lvl="1"/>
            <a:r>
              <a:rPr lang="en-IN" sz="2600" dirty="0"/>
              <a:t>React.js</a:t>
            </a:r>
          </a:p>
          <a:p>
            <a:pPr lvl="1"/>
            <a:r>
              <a:rPr lang="en-IN" sz="2600" dirty="0"/>
              <a:t>HTML, CSS, JavaScript</a:t>
            </a:r>
          </a:p>
          <a:p>
            <a:pPr lvl="1"/>
            <a:r>
              <a:rPr lang="en-IN" sz="2600" dirty="0"/>
              <a:t>Context API for state management</a:t>
            </a:r>
          </a:p>
          <a:p>
            <a:r>
              <a:rPr lang="en-IN" b="1" dirty="0"/>
              <a:t>Backend</a:t>
            </a:r>
          </a:p>
          <a:p>
            <a:pPr lvl="1"/>
            <a:r>
              <a:rPr lang="en-IN" sz="2600" dirty="0"/>
              <a:t>Node.js</a:t>
            </a:r>
          </a:p>
          <a:p>
            <a:pPr lvl="1"/>
            <a:r>
              <a:rPr lang="en-IN" sz="2600" dirty="0"/>
              <a:t>Express.js</a:t>
            </a:r>
          </a:p>
          <a:p>
            <a:pPr lvl="1"/>
            <a:r>
              <a:rPr lang="en-IN" sz="2600" dirty="0"/>
              <a:t>RESTful APIs</a:t>
            </a:r>
          </a:p>
          <a:p>
            <a:r>
              <a:rPr lang="en-IN" b="1" dirty="0"/>
              <a:t>Database</a:t>
            </a:r>
          </a:p>
          <a:p>
            <a:pPr lvl="1"/>
            <a:r>
              <a:rPr lang="en-IN" sz="2600" dirty="0"/>
              <a:t>MongoDB</a:t>
            </a:r>
          </a:p>
          <a:p>
            <a:pPr lvl="1"/>
            <a:r>
              <a:rPr lang="en-IN" sz="2600" dirty="0"/>
              <a:t>Mongoose (schema </a:t>
            </a:r>
            <a:r>
              <a:rPr lang="en-IN" sz="2600" dirty="0" err="1"/>
              <a:t>modeling</a:t>
            </a:r>
            <a:r>
              <a:rPr lang="en-IN" sz="2600" dirty="0"/>
              <a:t>)</a:t>
            </a:r>
          </a:p>
          <a:p>
            <a:r>
              <a:rPr lang="en-IN" b="1" dirty="0"/>
              <a:t>Real-Time Communication</a:t>
            </a:r>
          </a:p>
          <a:p>
            <a:pPr lvl="1"/>
            <a:r>
              <a:rPr lang="en-IN" sz="2600" dirty="0"/>
              <a:t>WebRTC (one-to-one video </a:t>
            </a:r>
            <a:r>
              <a:rPr lang="en-IN" sz="2600" dirty="0" err="1"/>
              <a:t>counseling</a:t>
            </a:r>
            <a:r>
              <a:rPr lang="en-IN" sz="2600" dirty="0"/>
              <a:t>)</a:t>
            </a:r>
          </a:p>
          <a:p>
            <a:pPr lvl="1"/>
            <a:r>
              <a:rPr lang="en-IN" sz="2600" dirty="0"/>
              <a:t>Socket.IO (</a:t>
            </a:r>
            <a:r>
              <a:rPr lang="en-IN" sz="2600" dirty="0" err="1"/>
              <a:t>signaling</a:t>
            </a:r>
            <a:r>
              <a:rPr lang="en-IN" sz="2600" dirty="0"/>
              <a:t> &amp; real-time events)</a:t>
            </a:r>
          </a:p>
          <a:p>
            <a:pPr lvl="1"/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03B64C2-12F2-8662-ACEA-E55FDEF441BF}"/>
              </a:ext>
            </a:extLst>
          </p:cNvPr>
          <p:cNvSpPr txBox="1">
            <a:spLocks/>
          </p:cNvSpPr>
          <p:nvPr/>
        </p:nvSpPr>
        <p:spPr>
          <a:xfrm>
            <a:off x="6648450" y="1119327"/>
            <a:ext cx="5289550" cy="5240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810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55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IN" sz="2000" b="1" dirty="0"/>
              <a:t>AI / Analytics</a:t>
            </a:r>
          </a:p>
          <a:p>
            <a:pPr lvl="1"/>
            <a:r>
              <a:rPr lang="en-IN" sz="2000" dirty="0"/>
              <a:t>Rule-based logic &amp; Logistic Regression (stress classification)</a:t>
            </a:r>
          </a:p>
          <a:p>
            <a:pPr lvl="1"/>
            <a:r>
              <a:rPr lang="en-IN" sz="2000" dirty="0"/>
              <a:t>NLP / LLM integration (chatbot emotional support)</a:t>
            </a:r>
          </a:p>
          <a:p>
            <a:pPr lvl="1"/>
            <a:r>
              <a:rPr lang="en-IN" sz="2000" dirty="0"/>
              <a:t>Basic statistical analysis for trends</a:t>
            </a:r>
          </a:p>
          <a:p>
            <a:r>
              <a:rPr lang="en-IN" sz="2000" b="1" dirty="0"/>
              <a:t>Authentication &amp; Security</a:t>
            </a:r>
          </a:p>
          <a:p>
            <a:pPr lvl="1"/>
            <a:r>
              <a:rPr lang="en-IN" sz="2000" dirty="0"/>
              <a:t>JWT (JSON Web Tokens)</a:t>
            </a:r>
          </a:p>
          <a:p>
            <a:pPr lvl="1"/>
            <a:r>
              <a:rPr lang="en-IN" sz="2000" dirty="0" err="1"/>
              <a:t>bcrypt</a:t>
            </a:r>
            <a:r>
              <a:rPr lang="en-IN" sz="2000" dirty="0"/>
              <a:t> (password hashing)</a:t>
            </a:r>
          </a:p>
          <a:p>
            <a:r>
              <a:rPr lang="en-IN" sz="2000" b="1" dirty="0"/>
              <a:t>Tools &amp; Deployment</a:t>
            </a:r>
          </a:p>
          <a:p>
            <a:pPr lvl="1"/>
            <a:r>
              <a:rPr lang="en-IN" sz="2000" dirty="0"/>
              <a:t>Git &amp; GitHub (version control)</a:t>
            </a:r>
          </a:p>
          <a:p>
            <a:pPr lvl="1"/>
            <a:r>
              <a:rPr lang="en-IN" sz="2000" dirty="0"/>
              <a:t>Postman (API testing)</a:t>
            </a:r>
          </a:p>
          <a:p>
            <a:pPr lvl="1"/>
            <a:r>
              <a:rPr lang="en-IN" sz="2000" dirty="0"/>
              <a:t>Cloud hosting (AWS / Render / </a:t>
            </a:r>
            <a:r>
              <a:rPr lang="en-IN" sz="2000" dirty="0" err="1"/>
              <a:t>Vercel</a:t>
            </a:r>
            <a:r>
              <a:rPr lang="en-IN" sz="2000" dirty="0"/>
              <a:t> – optional)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312D1-E7DF-D659-A64F-692753132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1777"/>
            <a:ext cx="12033250" cy="85017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B6114D"/>
                </a:solidFill>
              </a:rPr>
              <a:t>Features of each listed in technology stack</a:t>
            </a:r>
            <a:br>
              <a:rPr lang="en-IN" dirty="0">
                <a:solidFill>
                  <a:srgbClr val="B6114D"/>
                </a:solidFill>
              </a:rPr>
            </a:br>
            <a:endParaRPr lang="en-IN" dirty="0">
              <a:solidFill>
                <a:srgbClr val="B6114D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47D1E-0876-D0B9-054C-FD25310A7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" y="764450"/>
            <a:ext cx="5467350" cy="5210900"/>
          </a:xfrm>
        </p:spPr>
        <p:txBody>
          <a:bodyPr>
            <a:normAutofit fontScale="62500" lnSpcReduction="20000"/>
          </a:bodyPr>
          <a:lstStyle/>
          <a:p>
            <a:r>
              <a:rPr lang="en-IN" b="1" dirty="0"/>
              <a:t>Frontend</a:t>
            </a:r>
          </a:p>
          <a:p>
            <a:pPr lvl="1"/>
            <a:r>
              <a:rPr lang="en-IN" sz="2700" b="1" dirty="0"/>
              <a:t>React.js</a:t>
            </a:r>
            <a:r>
              <a:rPr lang="en-IN" sz="2700" dirty="0"/>
              <a:t> – Builds fast, component-based, and responsive user interfaces</a:t>
            </a:r>
          </a:p>
          <a:p>
            <a:pPr lvl="1"/>
            <a:r>
              <a:rPr lang="en-IN" sz="2700" b="1" dirty="0"/>
              <a:t>HTML, CSS, JavaScript</a:t>
            </a:r>
            <a:r>
              <a:rPr lang="en-IN" sz="2700" dirty="0"/>
              <a:t> – Structures, styles, and adds interactivity to the web application</a:t>
            </a:r>
          </a:p>
          <a:p>
            <a:pPr lvl="1"/>
            <a:r>
              <a:rPr lang="en-IN" sz="2700" b="1" dirty="0"/>
              <a:t>Context API</a:t>
            </a:r>
            <a:r>
              <a:rPr lang="en-IN" sz="2700" dirty="0"/>
              <a:t> – Manages global authentication and user state efficiently</a:t>
            </a:r>
          </a:p>
          <a:p>
            <a:r>
              <a:rPr lang="en-IN" b="1" dirty="0"/>
              <a:t>Backend</a:t>
            </a:r>
          </a:p>
          <a:p>
            <a:pPr lvl="1"/>
            <a:r>
              <a:rPr lang="en-IN" sz="2700" b="1" dirty="0"/>
              <a:t>Node.js</a:t>
            </a:r>
            <a:r>
              <a:rPr lang="en-IN" sz="2700" dirty="0"/>
              <a:t> – Handles scalable, event-driven server-side operations</a:t>
            </a:r>
          </a:p>
          <a:p>
            <a:pPr lvl="1"/>
            <a:r>
              <a:rPr lang="en-IN" sz="2700" b="1" dirty="0"/>
              <a:t>Express.js</a:t>
            </a:r>
            <a:r>
              <a:rPr lang="en-IN" sz="2700" dirty="0"/>
              <a:t> – Simplifies REST API development and request handling</a:t>
            </a:r>
          </a:p>
          <a:p>
            <a:r>
              <a:rPr lang="en-IN" b="1" dirty="0"/>
              <a:t>Database</a:t>
            </a:r>
          </a:p>
          <a:p>
            <a:pPr lvl="1"/>
            <a:r>
              <a:rPr lang="en-IN" sz="2700" b="1" dirty="0"/>
              <a:t>MongoDB</a:t>
            </a:r>
            <a:r>
              <a:rPr lang="en-IN" sz="2700" dirty="0"/>
              <a:t> – Stores flexible, schema-based user and screening data</a:t>
            </a:r>
          </a:p>
          <a:p>
            <a:pPr lvl="1"/>
            <a:r>
              <a:rPr lang="en-IN" sz="2700" b="1" dirty="0"/>
              <a:t>Mongoose</a:t>
            </a:r>
            <a:r>
              <a:rPr lang="en-IN" sz="2700" dirty="0"/>
              <a:t> – Provides structured schema </a:t>
            </a:r>
            <a:r>
              <a:rPr lang="en-IN" sz="2700" dirty="0" err="1"/>
              <a:t>modeling</a:t>
            </a:r>
            <a:r>
              <a:rPr lang="en-IN" sz="2700" dirty="0"/>
              <a:t> and database validation</a:t>
            </a:r>
          </a:p>
          <a:p>
            <a:r>
              <a:rPr lang="en-IN" b="1" dirty="0"/>
              <a:t>Real-Time Communication</a:t>
            </a:r>
          </a:p>
          <a:p>
            <a:pPr lvl="1"/>
            <a:r>
              <a:rPr lang="en-IN" sz="2700" b="1" dirty="0"/>
              <a:t>WebRTC</a:t>
            </a:r>
            <a:r>
              <a:rPr lang="en-IN" sz="2700" dirty="0"/>
              <a:t> – Enables secure, real-time one-to-one video </a:t>
            </a:r>
            <a:r>
              <a:rPr lang="en-IN" sz="2700" dirty="0" err="1"/>
              <a:t>counseling</a:t>
            </a:r>
            <a:r>
              <a:rPr lang="en-IN" sz="2700" dirty="0"/>
              <a:t> sessions</a:t>
            </a:r>
          </a:p>
          <a:p>
            <a:pPr lvl="1"/>
            <a:r>
              <a:rPr lang="en-IN" sz="2700" b="1" dirty="0"/>
              <a:t>Socket.IO</a:t>
            </a:r>
            <a:r>
              <a:rPr lang="en-IN" sz="2700" dirty="0"/>
              <a:t> – Manages </a:t>
            </a:r>
            <a:r>
              <a:rPr lang="en-IN" sz="2700" dirty="0" err="1"/>
              <a:t>signaling</a:t>
            </a:r>
            <a:r>
              <a:rPr lang="en-IN" sz="2700" dirty="0"/>
              <a:t> and real-time communication events 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FD4FEAA-7212-41D9-38BF-C770BC6F9498}"/>
              </a:ext>
            </a:extLst>
          </p:cNvPr>
          <p:cNvSpPr txBox="1">
            <a:spLocks/>
          </p:cNvSpPr>
          <p:nvPr/>
        </p:nvSpPr>
        <p:spPr>
          <a:xfrm>
            <a:off x="5511800" y="882650"/>
            <a:ext cx="6521450" cy="50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810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55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IN" sz="2200" b="1" dirty="0"/>
              <a:t>AI / Analytics</a:t>
            </a:r>
          </a:p>
          <a:p>
            <a:pPr lvl="1"/>
            <a:r>
              <a:rPr lang="en-IN" sz="2100" b="1" dirty="0"/>
              <a:t>Logistic Regression / Rule-Based Logic</a:t>
            </a:r>
            <a:r>
              <a:rPr lang="en-IN" sz="2100" dirty="0"/>
              <a:t> – Classifies student stress levels</a:t>
            </a:r>
          </a:p>
          <a:p>
            <a:pPr lvl="1"/>
            <a:r>
              <a:rPr lang="en-IN" sz="2100" b="1" dirty="0"/>
              <a:t>NLP / LLM Integration</a:t>
            </a:r>
            <a:r>
              <a:rPr lang="en-IN" sz="2100" dirty="0"/>
              <a:t> – </a:t>
            </a:r>
            <a:r>
              <a:rPr lang="en-IN" sz="2100" dirty="0" err="1"/>
              <a:t>Analyzes</a:t>
            </a:r>
            <a:r>
              <a:rPr lang="en-IN" sz="2100" dirty="0"/>
              <a:t> text input and generates supportive responses</a:t>
            </a:r>
          </a:p>
          <a:p>
            <a:pPr lvl="1"/>
            <a:r>
              <a:rPr lang="en-IN" sz="2100" b="1" dirty="0"/>
              <a:t>Statistical Analysis</a:t>
            </a:r>
            <a:r>
              <a:rPr lang="en-IN" sz="2100" dirty="0"/>
              <a:t> – Identifies stress trends and usage patterns</a:t>
            </a:r>
          </a:p>
          <a:p>
            <a:r>
              <a:rPr lang="en-IN" sz="2200" b="1" dirty="0"/>
              <a:t>Authentication &amp; Security</a:t>
            </a:r>
          </a:p>
          <a:p>
            <a:pPr lvl="1"/>
            <a:r>
              <a:rPr lang="en-IN" sz="2100" b="1" dirty="0"/>
              <a:t>JWT</a:t>
            </a:r>
            <a:r>
              <a:rPr lang="en-IN" sz="2100" dirty="0"/>
              <a:t> – Ensures secure, token-based user authentication</a:t>
            </a:r>
          </a:p>
          <a:p>
            <a:pPr lvl="1"/>
            <a:r>
              <a:rPr lang="en-IN" sz="2100" b="1" dirty="0" err="1"/>
              <a:t>bcrypt</a:t>
            </a:r>
            <a:r>
              <a:rPr lang="en-IN" sz="2100" dirty="0"/>
              <a:t> – Encrypts passwords to protect user credentials</a:t>
            </a:r>
          </a:p>
          <a:p>
            <a:r>
              <a:rPr lang="en-IN" sz="2200" b="1" dirty="0"/>
              <a:t>Tools &amp; Deployment</a:t>
            </a:r>
          </a:p>
          <a:p>
            <a:pPr lvl="1"/>
            <a:r>
              <a:rPr lang="en-IN" sz="1900" b="1" dirty="0"/>
              <a:t>Git &amp; GitHub</a:t>
            </a:r>
            <a:r>
              <a:rPr lang="en-IN" sz="1900" dirty="0"/>
              <a:t> – Version control and collaborative development</a:t>
            </a:r>
          </a:p>
          <a:p>
            <a:pPr lvl="1"/>
            <a:r>
              <a:rPr lang="en-IN" sz="1900" b="1" dirty="0"/>
              <a:t>Postman</a:t>
            </a:r>
            <a:r>
              <a:rPr lang="en-IN" sz="1900" dirty="0"/>
              <a:t> – API testing and validation</a:t>
            </a:r>
          </a:p>
          <a:p>
            <a:pPr lvl="1"/>
            <a:r>
              <a:rPr lang="en-IN" sz="1900" b="1" dirty="0"/>
              <a:t>Cloud Hosting</a:t>
            </a:r>
            <a:r>
              <a:rPr lang="en-IN" sz="1900" dirty="0"/>
              <a:t> – Enables scalable and accessible deployment</a:t>
            </a:r>
          </a:p>
        </p:txBody>
      </p:sp>
    </p:spTree>
    <p:extLst>
      <p:ext uri="{BB962C8B-B14F-4D97-AF65-F5344CB8AC3E}">
        <p14:creationId xmlns:p14="http://schemas.microsoft.com/office/powerpoint/2010/main" val="3919009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21F199D-81A1-19B6-C6B6-35F616DCF6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640078"/>
              </p:ext>
            </p:extLst>
          </p:nvPr>
        </p:nvGraphicFramePr>
        <p:xfrm>
          <a:off x="1691950" y="177282"/>
          <a:ext cx="9196872" cy="5747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2812">
                  <a:extLst>
                    <a:ext uri="{9D8B030D-6E8A-4147-A177-3AD203B41FA5}">
                      <a16:colId xmlns:a16="http://schemas.microsoft.com/office/drawing/2014/main" val="375167004"/>
                    </a:ext>
                  </a:extLst>
                </a:gridCol>
                <a:gridCol w="1532812">
                  <a:extLst>
                    <a:ext uri="{9D8B030D-6E8A-4147-A177-3AD203B41FA5}">
                      <a16:colId xmlns:a16="http://schemas.microsoft.com/office/drawing/2014/main" val="2966666943"/>
                    </a:ext>
                  </a:extLst>
                </a:gridCol>
                <a:gridCol w="1532812">
                  <a:extLst>
                    <a:ext uri="{9D8B030D-6E8A-4147-A177-3AD203B41FA5}">
                      <a16:colId xmlns:a16="http://schemas.microsoft.com/office/drawing/2014/main" val="3153983976"/>
                    </a:ext>
                  </a:extLst>
                </a:gridCol>
                <a:gridCol w="1532812">
                  <a:extLst>
                    <a:ext uri="{9D8B030D-6E8A-4147-A177-3AD203B41FA5}">
                      <a16:colId xmlns:a16="http://schemas.microsoft.com/office/drawing/2014/main" val="4005226274"/>
                    </a:ext>
                  </a:extLst>
                </a:gridCol>
                <a:gridCol w="1532812">
                  <a:extLst>
                    <a:ext uri="{9D8B030D-6E8A-4147-A177-3AD203B41FA5}">
                      <a16:colId xmlns:a16="http://schemas.microsoft.com/office/drawing/2014/main" val="2687409817"/>
                    </a:ext>
                  </a:extLst>
                </a:gridCol>
                <a:gridCol w="1532812">
                  <a:extLst>
                    <a:ext uri="{9D8B030D-6E8A-4147-A177-3AD203B41FA5}">
                      <a16:colId xmlns:a16="http://schemas.microsoft.com/office/drawing/2014/main" val="4208347827"/>
                    </a:ext>
                  </a:extLst>
                </a:gridCol>
              </a:tblGrid>
              <a:tr h="14369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Roll 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Mobile 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Photo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Github</a:t>
                      </a:r>
                      <a:r>
                        <a:rPr lang="en-US" dirty="0"/>
                        <a:t> URL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4734206"/>
                  </a:ext>
                </a:extLst>
              </a:tr>
              <a:tr h="1436914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CB.SC.U4CSE23334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M Pranesh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cb.sc.u4cse23334@cb.students.amrita.edu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8856816772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https://github.com/pranesh190405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539247"/>
                  </a:ext>
                </a:extLst>
              </a:tr>
              <a:tr h="1436914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CB.SC.U4CSE23563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Juturu Naga Abhinava Sai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cb.sc.u4cse23563@cb.students.amrita.edu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8142388150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https://github.com/abhinav-juturu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837653"/>
                  </a:ext>
                </a:extLst>
              </a:tr>
              <a:tr h="1436914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CB.SC.U4CSE23544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Bhuvanesh 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cb.sc.u4cse23544@cb.students.amrita.edu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rgbClr val="242424"/>
                          </a:solidFill>
                          <a:effectLst/>
                          <a:latin typeface="Aptos Narrow" panose="020B0004020202020204" pitchFamily="34" charset="0"/>
                        </a:rPr>
                        <a:t>7358316215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https://github.com/bhuvanesh-sudo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19769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93D19C9-941E-17D5-E3EE-2A2A56DA8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9163" y="3117855"/>
            <a:ext cx="1042214" cy="13247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C773FB-0783-D4F1-BEBB-34487099A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802" y="4555237"/>
            <a:ext cx="1042214" cy="1339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7AE2F7-AE40-5DC7-1705-D52F13FC6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8441" y="1679796"/>
            <a:ext cx="906269" cy="132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90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7846"/>
            <a:ext cx="10515600" cy="1325700"/>
          </a:xfrm>
        </p:spPr>
        <p:txBody>
          <a:bodyPr/>
          <a:lstStyle/>
          <a:p>
            <a:r>
              <a:rPr dirty="0">
                <a:solidFill>
                  <a:srgbClr val="B6114D"/>
                </a:solidFill>
              </a:rPr>
              <a:t>3. System Architecture</a:t>
            </a:r>
          </a:p>
        </p:txBody>
      </p:sp>
      <p:pic>
        <p:nvPicPr>
          <p:cNvPr id="4" name="Picture 3" descr="A diagram of a software company">
            <a:extLst>
              <a:ext uri="{FF2B5EF4-FFF2-40B4-BE49-F238E27FC236}">
                <a16:creationId xmlns:a16="http://schemas.microsoft.com/office/drawing/2014/main" id="{778DE5AC-A02B-1507-9D99-721F82FD9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168400"/>
            <a:ext cx="11874500" cy="48133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FC83D-24C3-CB13-7D76-52DC9E184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337300" cy="857250"/>
          </a:xfrm>
        </p:spPr>
        <p:txBody>
          <a:bodyPr/>
          <a:lstStyle/>
          <a:p>
            <a:r>
              <a:rPr lang="en-US" dirty="0">
                <a:solidFill>
                  <a:srgbClr val="B6114D"/>
                </a:solidFill>
              </a:rPr>
              <a:t>Architecture diagram</a:t>
            </a:r>
            <a:endParaRPr lang="en-IN" dirty="0">
              <a:solidFill>
                <a:srgbClr val="B6114D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EFBABE-AB86-D5F6-E373-D0EBE4A39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783167"/>
            <a:ext cx="11893550" cy="526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95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A064A-EA9B-3DB7-5B6A-45CF534D9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00" y="15877"/>
            <a:ext cx="10941050" cy="121602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B6114D"/>
                </a:solidFill>
              </a:rPr>
              <a:t>List of similar products in the market with its features</a:t>
            </a:r>
            <a:endParaRPr lang="en-IN" sz="3200" dirty="0">
              <a:solidFill>
                <a:srgbClr val="B6114D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19B98C-DFAC-E1BF-9073-7085EF01B4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142201"/>
              </p:ext>
            </p:extLst>
          </p:nvPr>
        </p:nvGraphicFramePr>
        <p:xfrm>
          <a:off x="209550" y="1062566"/>
          <a:ext cx="11842752" cy="4785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0688">
                  <a:extLst>
                    <a:ext uri="{9D8B030D-6E8A-4147-A177-3AD203B41FA5}">
                      <a16:colId xmlns:a16="http://schemas.microsoft.com/office/drawing/2014/main" val="2132413030"/>
                    </a:ext>
                  </a:extLst>
                </a:gridCol>
                <a:gridCol w="2960688">
                  <a:extLst>
                    <a:ext uri="{9D8B030D-6E8A-4147-A177-3AD203B41FA5}">
                      <a16:colId xmlns:a16="http://schemas.microsoft.com/office/drawing/2014/main" val="1403728880"/>
                    </a:ext>
                  </a:extLst>
                </a:gridCol>
                <a:gridCol w="2960688">
                  <a:extLst>
                    <a:ext uri="{9D8B030D-6E8A-4147-A177-3AD203B41FA5}">
                      <a16:colId xmlns:a16="http://schemas.microsoft.com/office/drawing/2014/main" val="3919254255"/>
                    </a:ext>
                  </a:extLst>
                </a:gridCol>
                <a:gridCol w="2960688">
                  <a:extLst>
                    <a:ext uri="{9D8B030D-6E8A-4147-A177-3AD203B41FA5}">
                      <a16:colId xmlns:a16="http://schemas.microsoft.com/office/drawing/2014/main" val="4261655396"/>
                    </a:ext>
                  </a:extLst>
                </a:gridCol>
              </a:tblGrid>
              <a:tr h="4927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Product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Key Features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Primary Users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Limitations</a:t>
                      </a:r>
                      <a:endParaRPr lang="en-I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236212"/>
                  </a:ext>
                </a:extLst>
              </a:tr>
              <a:tr h="9720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Headspace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Meditation, mindfulness, stress relief content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Adults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Not focused on students or academic stress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4838455"/>
                  </a:ext>
                </a:extLst>
              </a:tr>
              <a:tr h="6885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Wysa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AI chatbot, emotional support, self-help tools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General users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Limited academic and institutional context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4493058"/>
                  </a:ext>
                </a:extLst>
              </a:tr>
              <a:tr h="9720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BetterHelp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Online therapy with licensed counselors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Adults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No early screening or student-specific analytics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8078743"/>
                  </a:ext>
                </a:extLst>
              </a:tr>
              <a:tr h="6885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YourDOST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Emotional support, counseling for youth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Students &amp; professionals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Limited integration with institutions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908082"/>
                  </a:ext>
                </a:extLst>
              </a:tr>
              <a:tr h="9720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MindPeers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Structured therapy programs, assessments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General users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Not tailored for college-level academic pressure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1335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78474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856A3-ACBF-CA30-EDC0-1D174ED90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1" y="107950"/>
            <a:ext cx="5848349" cy="5911849"/>
          </a:xfrm>
        </p:spPr>
        <p:txBody>
          <a:bodyPr>
            <a:noAutofit/>
          </a:bodyPr>
          <a:lstStyle/>
          <a:p>
            <a:r>
              <a:rPr lang="en-US" sz="1900" b="1" dirty="0"/>
              <a:t>Our Product Features : </a:t>
            </a:r>
          </a:p>
          <a:p>
            <a:pPr lvl="1"/>
            <a:r>
              <a:rPr lang="en-US" sz="1900" b="1" dirty="0"/>
              <a:t>Secure role-based access</a:t>
            </a:r>
            <a:r>
              <a:rPr lang="en-US" sz="1900" dirty="0"/>
              <a:t> for students, counselors, and admins</a:t>
            </a:r>
          </a:p>
          <a:p>
            <a:pPr lvl="1"/>
            <a:r>
              <a:rPr lang="en-US" sz="1900" b="1" dirty="0"/>
              <a:t>Anonymous mental health screening</a:t>
            </a:r>
            <a:r>
              <a:rPr lang="en-US" sz="1900" dirty="0"/>
              <a:t> using standardized questionnaires (PHQ-9, GAD-7)</a:t>
            </a:r>
          </a:p>
          <a:p>
            <a:pPr lvl="1"/>
            <a:r>
              <a:rPr lang="en-US" sz="1900" b="1" dirty="0"/>
              <a:t>Stress severity classification</a:t>
            </a:r>
            <a:r>
              <a:rPr lang="en-US" sz="1900" dirty="0"/>
              <a:t> (Low / Medium / High)</a:t>
            </a:r>
          </a:p>
          <a:p>
            <a:pPr lvl="1"/>
            <a:r>
              <a:rPr lang="en-US" sz="1900" b="1" dirty="0"/>
              <a:t>Appointment scheduling</a:t>
            </a:r>
            <a:r>
              <a:rPr lang="en-US" sz="1900" dirty="0"/>
              <a:t> for one-to-one counseling sessions</a:t>
            </a:r>
          </a:p>
          <a:p>
            <a:pPr lvl="1"/>
            <a:r>
              <a:rPr lang="en-US" sz="1900" b="1" dirty="0"/>
              <a:t>Real-time online counseling</a:t>
            </a:r>
            <a:r>
              <a:rPr lang="en-US" sz="1900" dirty="0"/>
              <a:t> via secure WebRTC video meetings</a:t>
            </a:r>
          </a:p>
          <a:p>
            <a:pPr lvl="1"/>
            <a:r>
              <a:rPr lang="en-US" sz="1900" b="1" dirty="0"/>
              <a:t>AI-powered psychological first-aid chatbot</a:t>
            </a:r>
            <a:r>
              <a:rPr lang="en-US" sz="1900" dirty="0"/>
              <a:t> for emotional support</a:t>
            </a:r>
          </a:p>
          <a:p>
            <a:pPr lvl="1"/>
            <a:r>
              <a:rPr lang="en-US" sz="1900" b="1" dirty="0"/>
              <a:t>Personalized guidance and escalation suggestions</a:t>
            </a:r>
            <a:r>
              <a:rPr lang="en-US" sz="1900" dirty="0"/>
              <a:t> based on screening and chat data</a:t>
            </a:r>
          </a:p>
          <a:p>
            <a:pPr lvl="1"/>
            <a:r>
              <a:rPr lang="en-US" sz="1900" b="1" dirty="0"/>
              <a:t>Mental wellness resource hub</a:t>
            </a:r>
            <a:r>
              <a:rPr lang="en-US" sz="1900" dirty="0"/>
              <a:t> (videos, audios, PDFs)</a:t>
            </a:r>
          </a:p>
          <a:p>
            <a:pPr lvl="1"/>
            <a:r>
              <a:rPr lang="en-US" sz="1900" b="1" dirty="0"/>
              <a:t>Analytics dashboard</a:t>
            </a:r>
            <a:r>
              <a:rPr lang="en-US" sz="1900" dirty="0"/>
              <a:t> showing anonymized stress trends and counselor workload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7D3B445-23D9-05E9-F293-473A53B26E65}"/>
              </a:ext>
            </a:extLst>
          </p:cNvPr>
          <p:cNvSpPr txBox="1">
            <a:spLocks/>
          </p:cNvSpPr>
          <p:nvPr/>
        </p:nvSpPr>
        <p:spPr>
          <a:xfrm>
            <a:off x="5822950" y="260351"/>
            <a:ext cx="6305550" cy="539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810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55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IN" sz="2400" b="1" dirty="0"/>
              <a:t>Novelty of the Project (Module-Aligned)</a:t>
            </a:r>
          </a:p>
          <a:p>
            <a:pPr lvl="1"/>
            <a:r>
              <a:rPr lang="en-IN" sz="2000" b="1" dirty="0"/>
              <a:t>Student-centric digital mental health platform</a:t>
            </a:r>
            <a:r>
              <a:rPr lang="en-IN" sz="2000" dirty="0"/>
              <a:t> designed for institutions</a:t>
            </a:r>
          </a:p>
          <a:p>
            <a:pPr lvl="1"/>
            <a:r>
              <a:rPr lang="en-IN" sz="2000" b="1" dirty="0"/>
              <a:t>Early stress detection before crisis</a:t>
            </a:r>
            <a:r>
              <a:rPr lang="en-IN" sz="2000" dirty="0"/>
              <a:t> using screening + AI support</a:t>
            </a:r>
          </a:p>
          <a:p>
            <a:pPr lvl="1"/>
            <a:r>
              <a:rPr lang="en-IN" sz="2000" b="1" dirty="0"/>
              <a:t>Human-in-the-loop </a:t>
            </a:r>
            <a:r>
              <a:rPr lang="en-IN" sz="2000" b="1" dirty="0" err="1"/>
              <a:t>counseling</a:t>
            </a:r>
            <a:r>
              <a:rPr lang="en-IN" sz="2000" b="1" dirty="0"/>
              <a:t> model</a:t>
            </a:r>
            <a:r>
              <a:rPr lang="en-IN" sz="2000" dirty="0"/>
              <a:t> (AI assists, </a:t>
            </a:r>
            <a:r>
              <a:rPr lang="en-IN" sz="2000" dirty="0" err="1"/>
              <a:t>counselors</a:t>
            </a:r>
            <a:r>
              <a:rPr lang="en-IN" sz="2000" dirty="0"/>
              <a:t> decide)</a:t>
            </a:r>
          </a:p>
          <a:p>
            <a:pPr lvl="1"/>
            <a:r>
              <a:rPr lang="en-IN" sz="2000" b="1" dirty="0"/>
              <a:t>Privacy-first and stigma-free design</a:t>
            </a:r>
            <a:r>
              <a:rPr lang="en-IN" sz="2000" dirty="0"/>
              <a:t> with anonymous data handling</a:t>
            </a:r>
          </a:p>
          <a:p>
            <a:pPr lvl="1"/>
            <a:r>
              <a:rPr lang="en-IN" sz="2000" b="1" dirty="0"/>
              <a:t>Integrated system</a:t>
            </a:r>
            <a:r>
              <a:rPr lang="en-IN" sz="2000" dirty="0"/>
              <a:t> combining screening, </a:t>
            </a:r>
            <a:r>
              <a:rPr lang="en-IN" sz="2000" dirty="0" err="1"/>
              <a:t>counseling</a:t>
            </a:r>
            <a:r>
              <a:rPr lang="en-IN" sz="2000" dirty="0"/>
              <a:t>, AI support, and analytics</a:t>
            </a:r>
          </a:p>
        </p:txBody>
      </p:sp>
    </p:spTree>
    <p:extLst>
      <p:ext uri="{BB962C8B-B14F-4D97-AF65-F5344CB8AC3E}">
        <p14:creationId xmlns:p14="http://schemas.microsoft.com/office/powerpoint/2010/main" val="224292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0E68F-DAF7-5C73-381D-741D10077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700"/>
          </a:xfrm>
        </p:spPr>
        <p:txBody>
          <a:bodyPr/>
          <a:lstStyle/>
          <a:p>
            <a:r>
              <a:rPr lang="en-US" dirty="0">
                <a:solidFill>
                  <a:srgbClr val="B6114D"/>
                </a:solidFill>
              </a:rPr>
              <a:t>Work flow of the project</a:t>
            </a:r>
            <a:endParaRPr lang="en-IN" dirty="0">
              <a:solidFill>
                <a:srgbClr val="B6114D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7EE86-5672-BCCE-8F3C-335A6B68E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500" y="1171574"/>
            <a:ext cx="11791950" cy="4860925"/>
          </a:xfrm>
        </p:spPr>
        <p:txBody>
          <a:bodyPr>
            <a:noAutofit/>
          </a:bodyPr>
          <a:lstStyle/>
          <a:p>
            <a:r>
              <a:rPr lang="en-US" sz="2000" b="1" dirty="0"/>
              <a:t>User Registration &amp; Authentication : </a:t>
            </a:r>
            <a:r>
              <a:rPr lang="en-US" sz="2000" dirty="0"/>
              <a:t>Student, counselor, and admin register and log in using secure, role-based access.</a:t>
            </a:r>
          </a:p>
          <a:p>
            <a:r>
              <a:rPr lang="en-US" sz="2000" b="1" dirty="0"/>
              <a:t>Mental Health Screening : </a:t>
            </a:r>
            <a:r>
              <a:rPr lang="en-US" sz="2000" dirty="0"/>
              <a:t>Students complete standardized questionnaires (PHQ-9, GAD-7) anonymously.</a:t>
            </a:r>
          </a:p>
          <a:p>
            <a:r>
              <a:rPr lang="en-US" sz="2000" b="1" dirty="0"/>
              <a:t>Stress Analysis &amp; Classification : </a:t>
            </a:r>
            <a:r>
              <a:rPr lang="en-US" sz="2000" dirty="0"/>
              <a:t>System evaluates responses and classifies stress level (Low / Medium / High).</a:t>
            </a:r>
          </a:p>
          <a:p>
            <a:r>
              <a:rPr lang="en-US" sz="2000" b="1" dirty="0"/>
              <a:t>AI Psychological First-Aid Support : </a:t>
            </a:r>
            <a:r>
              <a:rPr lang="en-US" sz="2000" dirty="0"/>
              <a:t>Students interact with an AI chatbot for immediate emotional guidance.</a:t>
            </a:r>
          </a:p>
          <a:p>
            <a:r>
              <a:rPr lang="en-US" sz="2000" b="1" dirty="0"/>
              <a:t>Counseling Appointment Scheduling : </a:t>
            </a:r>
            <a:r>
              <a:rPr lang="en-US" sz="2000" dirty="0"/>
              <a:t>Students book one-to-one sessions with available counselors.</a:t>
            </a:r>
          </a:p>
          <a:p>
            <a:r>
              <a:rPr lang="en-US" sz="2000" b="1" dirty="0"/>
              <a:t>Online Counseling Session : </a:t>
            </a:r>
            <a:r>
              <a:rPr lang="en-US" sz="2000" dirty="0"/>
              <a:t>Real-time video counseling conducted securely using WebRTC.</a:t>
            </a:r>
          </a:p>
          <a:p>
            <a:r>
              <a:rPr lang="en-US" sz="2000" b="1" dirty="0"/>
              <a:t>Resource Access : </a:t>
            </a:r>
            <a:r>
              <a:rPr lang="en-US" sz="2000" dirty="0"/>
              <a:t>Students explore self-help resources (videos, audios, PDFs) as recommended.</a:t>
            </a:r>
          </a:p>
          <a:p>
            <a:r>
              <a:rPr lang="en-US" sz="2000" b="1" dirty="0"/>
              <a:t>Analytics &amp; Monitoring : </a:t>
            </a:r>
            <a:r>
              <a:rPr lang="en-US" sz="2000" dirty="0"/>
              <a:t>Admin and counselors view anonymized dashboards showing stress trends and usage insights.</a:t>
            </a:r>
          </a:p>
        </p:txBody>
      </p:sp>
    </p:spTree>
    <p:extLst>
      <p:ext uri="{BB962C8B-B14F-4D97-AF65-F5344CB8AC3E}">
        <p14:creationId xmlns:p14="http://schemas.microsoft.com/office/powerpoint/2010/main" val="88626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A3DDE-7375-DFBA-B9A7-0E6327307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750" y="0"/>
            <a:ext cx="10515600" cy="1325700"/>
          </a:xfrm>
        </p:spPr>
        <p:txBody>
          <a:bodyPr/>
          <a:lstStyle/>
          <a:p>
            <a:r>
              <a:rPr lang="en-US" dirty="0">
                <a:solidFill>
                  <a:srgbClr val="B6114D"/>
                </a:solidFill>
              </a:rPr>
              <a:t>List of Modules</a:t>
            </a:r>
            <a:endParaRPr lang="en-IN" dirty="0">
              <a:solidFill>
                <a:srgbClr val="B6114D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3B2D6-2814-B456-74FC-DFFB59A99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1094650"/>
            <a:ext cx="11499850" cy="4944200"/>
          </a:xfrm>
        </p:spPr>
        <p:txBody>
          <a:bodyPr>
            <a:noAutofit/>
          </a:bodyPr>
          <a:lstStyle/>
          <a:p>
            <a:r>
              <a:rPr lang="en-US" sz="2100" b="1" dirty="0"/>
              <a:t>Authentication &amp; Role Management Module</a:t>
            </a:r>
            <a:br>
              <a:rPr lang="en-US" sz="2100" dirty="0"/>
            </a:br>
            <a:r>
              <a:rPr lang="en-US" sz="2100" dirty="0"/>
              <a:t>Handles secure login, registration, role-based access, and anonymous student identity.</a:t>
            </a:r>
          </a:p>
          <a:p>
            <a:r>
              <a:rPr lang="en-US" sz="2100" b="1" dirty="0"/>
              <a:t>Appointment Scheduling Module</a:t>
            </a:r>
            <a:br>
              <a:rPr lang="en-US" sz="2100" dirty="0"/>
            </a:br>
            <a:r>
              <a:rPr lang="en-US" sz="2100" dirty="0"/>
              <a:t>Enables counselors to create slots and students to book, reschedule, or cancel sessions.</a:t>
            </a:r>
          </a:p>
          <a:p>
            <a:r>
              <a:rPr lang="en-US" sz="2100" b="1" dirty="0"/>
              <a:t>Online One-to-One Counseling Module (WebRTC)</a:t>
            </a:r>
            <a:br>
              <a:rPr lang="en-US" sz="2100" dirty="0"/>
            </a:br>
            <a:r>
              <a:rPr lang="en-US" sz="2100" dirty="0"/>
              <a:t>Supports real-time video and audio counseling with secure meeting access.</a:t>
            </a:r>
          </a:p>
          <a:p>
            <a:r>
              <a:rPr lang="en-US" sz="2100" b="1" dirty="0"/>
              <a:t>Mental Health Screening Module</a:t>
            </a:r>
            <a:br>
              <a:rPr lang="en-US" sz="2100" dirty="0"/>
            </a:br>
            <a:r>
              <a:rPr lang="en-US" sz="2100" dirty="0"/>
              <a:t>Conducts standardized assessments (PHQ-9, GAD-7) and classifies stress severity.</a:t>
            </a:r>
          </a:p>
          <a:p>
            <a:r>
              <a:rPr lang="en-US" sz="2100" b="1" dirty="0"/>
              <a:t>AI Psychological First-Aid Chatbot Module</a:t>
            </a:r>
            <a:br>
              <a:rPr lang="en-US" sz="2100" dirty="0"/>
            </a:br>
            <a:r>
              <a:rPr lang="en-US" sz="2100" dirty="0"/>
              <a:t>Provides immediate emotional support using NLP and suggests counselor escalation.</a:t>
            </a:r>
          </a:p>
          <a:p>
            <a:r>
              <a:rPr lang="en-US" sz="2100" b="1" dirty="0"/>
              <a:t>Resource Hub Module</a:t>
            </a:r>
            <a:br>
              <a:rPr lang="en-US" sz="2100" dirty="0"/>
            </a:br>
            <a:r>
              <a:rPr lang="en-US" sz="2100" dirty="0"/>
              <a:t>Offers self-help mental wellness content such as videos, audios, and documents.</a:t>
            </a:r>
          </a:p>
          <a:p>
            <a:r>
              <a:rPr lang="en-US" sz="2100" b="1" dirty="0"/>
              <a:t>Admin Dashboard &amp; Analytics Module</a:t>
            </a:r>
            <a:br>
              <a:rPr lang="en-US" sz="2100" dirty="0"/>
            </a:br>
            <a:r>
              <a:rPr lang="en-US" sz="2100" dirty="0"/>
              <a:t>Displays anonymized insights, stress trends, counselor workload, and system usage.</a:t>
            </a:r>
          </a:p>
        </p:txBody>
      </p:sp>
    </p:spTree>
    <p:extLst>
      <p:ext uri="{BB962C8B-B14F-4D97-AF65-F5344CB8AC3E}">
        <p14:creationId xmlns:p14="http://schemas.microsoft.com/office/powerpoint/2010/main" val="12777739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AF509-E7E4-8592-B3FA-F484DD0A9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AA887-DAA2-3940-50FC-BFFEFE089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750" y="0"/>
            <a:ext cx="10515600" cy="1325700"/>
          </a:xfrm>
        </p:spPr>
        <p:txBody>
          <a:bodyPr/>
          <a:lstStyle/>
          <a:p>
            <a:r>
              <a:rPr lang="en-US" dirty="0">
                <a:solidFill>
                  <a:srgbClr val="B6114D"/>
                </a:solidFill>
              </a:rPr>
              <a:t>Module Diagram : </a:t>
            </a:r>
            <a:endParaRPr lang="en-IN" dirty="0">
              <a:solidFill>
                <a:srgbClr val="B6114D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0BEA18-244D-B7A4-B503-4B3631F76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2" y="1170955"/>
            <a:ext cx="12034158" cy="478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24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D291F-C72F-52C0-BE87-C330BDA09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CD6CE-8C83-31A4-5AF9-8B78C8F5E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750" y="0"/>
            <a:ext cx="10515600" cy="1325700"/>
          </a:xfrm>
        </p:spPr>
        <p:txBody>
          <a:bodyPr/>
          <a:lstStyle/>
          <a:p>
            <a:r>
              <a:rPr lang="en-US" dirty="0">
                <a:solidFill>
                  <a:srgbClr val="B6114D"/>
                </a:solidFill>
              </a:rPr>
              <a:t>Schema Diagram: </a:t>
            </a:r>
            <a:endParaRPr lang="en-IN" dirty="0">
              <a:solidFill>
                <a:srgbClr val="B6114D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55A9A1-EC98-DE29-83B7-03A542DBF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7" y="970190"/>
            <a:ext cx="11794672" cy="499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36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5002B-E9A9-D995-A2BF-15F5347EC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5EAAC-ADC4-1136-1065-9F0BF9A39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750" y="0"/>
            <a:ext cx="10515600" cy="1325700"/>
          </a:xfrm>
        </p:spPr>
        <p:txBody>
          <a:bodyPr/>
          <a:lstStyle/>
          <a:p>
            <a:r>
              <a:rPr lang="en-US" dirty="0">
                <a:solidFill>
                  <a:srgbClr val="B6114D"/>
                </a:solidFill>
              </a:rPr>
              <a:t>Reports and Analytics</a:t>
            </a:r>
            <a:endParaRPr lang="en-IN" dirty="0">
              <a:solidFill>
                <a:srgbClr val="B6114D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44E73-451F-A02A-D831-4CB21DBEEE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1094650"/>
            <a:ext cx="11499850" cy="4944200"/>
          </a:xfrm>
        </p:spPr>
        <p:txBody>
          <a:bodyPr>
            <a:noAutofit/>
          </a:bodyPr>
          <a:lstStyle/>
          <a:p>
            <a:r>
              <a:rPr lang="en-US" sz="2400" b="1" dirty="0"/>
              <a:t> Student Mental Health Status Report</a:t>
            </a:r>
          </a:p>
          <a:p>
            <a:pPr lvl="1"/>
            <a:r>
              <a:rPr lang="en-US" sz="2000" dirty="0"/>
              <a:t>Shows aggregated stress, anxiety, and burnout levels to track overall student well-being.</a:t>
            </a:r>
          </a:p>
          <a:p>
            <a:r>
              <a:rPr lang="en-US" sz="2400" b="1" dirty="0"/>
              <a:t>Counseling Session Effectiveness Report</a:t>
            </a:r>
          </a:p>
          <a:p>
            <a:pPr lvl="1"/>
            <a:r>
              <a:rPr lang="en-US" sz="2000" dirty="0"/>
              <a:t>Evaluates improvement trends before and after counseling sessions.</a:t>
            </a:r>
          </a:p>
          <a:p>
            <a:r>
              <a:rPr lang="en-US" b="1" dirty="0"/>
              <a:t>Mentor Performance Report</a:t>
            </a:r>
          </a:p>
          <a:p>
            <a:pPr lvl="1"/>
            <a:r>
              <a:rPr lang="en-US" sz="2000" dirty="0"/>
              <a:t>Tracks number of sessions conducted, student feedback, and mentor availability efficiency.</a:t>
            </a:r>
          </a:p>
          <a:p>
            <a:r>
              <a:rPr lang="en-US" sz="2400" b="1" dirty="0"/>
              <a:t>Appointment Utilization Report</a:t>
            </a:r>
          </a:p>
          <a:p>
            <a:pPr lvl="1"/>
            <a:r>
              <a:rPr lang="en-US" sz="2000" dirty="0"/>
              <a:t>Identifies peak counseling hours, missed sessions, and scheduling efficiency.</a:t>
            </a:r>
          </a:p>
          <a:p>
            <a:r>
              <a:rPr lang="en-US" sz="2400" b="1" dirty="0"/>
              <a:t>High-Risk Student Identification Report</a:t>
            </a:r>
          </a:p>
          <a:p>
            <a:pPr lvl="1"/>
            <a:r>
              <a:rPr lang="en-US" sz="2000" dirty="0"/>
              <a:t>Highlights students requiring urgent attention based on assessment scores and behavioral patterns.</a:t>
            </a:r>
          </a:p>
          <a:p>
            <a:r>
              <a:rPr lang="en-US" sz="2400" b="1" dirty="0"/>
              <a:t>System Usage &amp; Engagement Report</a:t>
            </a:r>
          </a:p>
          <a:p>
            <a:pPr lvl="1"/>
            <a:r>
              <a:rPr lang="en-US" sz="2000" dirty="0"/>
              <a:t>Analyzes login frequency, assessment participation, and session attendance.</a:t>
            </a:r>
          </a:p>
        </p:txBody>
      </p:sp>
    </p:spTree>
    <p:extLst>
      <p:ext uri="{BB962C8B-B14F-4D97-AF65-F5344CB8AC3E}">
        <p14:creationId xmlns:p14="http://schemas.microsoft.com/office/powerpoint/2010/main" val="14480194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B69C5-90DE-50D3-5772-1FD95D41E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5509F-6EE8-1889-E8CE-4FD6F460E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750" y="0"/>
            <a:ext cx="10515600" cy="988828"/>
          </a:xfrm>
        </p:spPr>
        <p:txBody>
          <a:bodyPr/>
          <a:lstStyle/>
          <a:p>
            <a:r>
              <a:rPr lang="en-US" dirty="0">
                <a:solidFill>
                  <a:srgbClr val="B6114D"/>
                </a:solidFill>
              </a:rPr>
              <a:t>Forms and User Interactions</a:t>
            </a:r>
            <a:endParaRPr lang="en-IN" dirty="0">
              <a:solidFill>
                <a:srgbClr val="B6114D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73B7D-C96F-95B6-8FF8-AD351A696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2750" y="807570"/>
            <a:ext cx="5683250" cy="5284885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en-US" sz="2000" b="1" dirty="0"/>
              <a:t>Authentication &amp; Role Management Module</a:t>
            </a:r>
          </a:p>
          <a:p>
            <a:r>
              <a:rPr lang="en-US" sz="2000" dirty="0"/>
              <a:t>Student Registration Form (Anonymous Option)</a:t>
            </a:r>
          </a:p>
          <a:p>
            <a:r>
              <a:rPr lang="en-US" sz="2000" dirty="0"/>
              <a:t>Counselor Registration &amp; Verification Form</a:t>
            </a:r>
          </a:p>
          <a:p>
            <a:r>
              <a:rPr lang="en-US" sz="2000" dirty="0"/>
              <a:t>Login &amp; Password Recovery Form</a:t>
            </a:r>
          </a:p>
          <a:p>
            <a:r>
              <a:rPr lang="en-US" sz="2000" dirty="0"/>
              <a:t>Role Assignment &amp; Access Control Form</a:t>
            </a:r>
          </a:p>
          <a:p>
            <a:pPr marL="50800" indent="0">
              <a:buNone/>
            </a:pPr>
            <a:r>
              <a:rPr lang="en-US" sz="2000" b="1" dirty="0"/>
              <a:t>Appointment Scheduling Module</a:t>
            </a:r>
          </a:p>
          <a:p>
            <a:r>
              <a:rPr lang="en-US" sz="2000" dirty="0"/>
              <a:t>Counselor Availability &amp; Slot Creation Form</a:t>
            </a:r>
          </a:p>
          <a:p>
            <a:r>
              <a:rPr lang="en-US" sz="2000" dirty="0"/>
              <a:t>Appointment Booking Form</a:t>
            </a:r>
          </a:p>
          <a:p>
            <a:r>
              <a:rPr lang="en-US" sz="2000" dirty="0"/>
              <a:t>Appointment Reschedule / Cancellation Form</a:t>
            </a:r>
          </a:p>
          <a:p>
            <a:pPr marL="50800" indent="0">
              <a:buNone/>
            </a:pPr>
            <a:r>
              <a:rPr lang="en-US" sz="2000" b="1" dirty="0"/>
              <a:t>Online One-to-One Counseling Module (WebRTC)</a:t>
            </a:r>
          </a:p>
          <a:p>
            <a:r>
              <a:rPr lang="en-US" sz="2000" dirty="0"/>
              <a:t>Session Join &amp; Access Verification Form</a:t>
            </a:r>
          </a:p>
          <a:p>
            <a:r>
              <a:rPr lang="en-US" sz="2000" dirty="0"/>
              <a:t>Pre-Session Consent Form</a:t>
            </a:r>
          </a:p>
          <a:p>
            <a:r>
              <a:rPr lang="en-US" sz="2000" dirty="0"/>
              <a:t>Post-Session Feedback &amp; Rating Form</a:t>
            </a:r>
          </a:p>
          <a:p>
            <a:pPr marL="50800" indent="0">
              <a:buNone/>
            </a:pPr>
            <a:endParaRPr lang="en-US" sz="2000" dirty="0"/>
          </a:p>
          <a:p>
            <a:pPr marL="50800" indent="0">
              <a:buNone/>
            </a:pPr>
            <a:endParaRPr lang="en-US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AFA5CE-4C9D-1164-04C4-6305EE078C87}"/>
              </a:ext>
            </a:extLst>
          </p:cNvPr>
          <p:cNvSpPr txBox="1">
            <a:spLocks/>
          </p:cNvSpPr>
          <p:nvPr/>
        </p:nvSpPr>
        <p:spPr>
          <a:xfrm>
            <a:off x="6226249" y="807570"/>
            <a:ext cx="4852877" cy="49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810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55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buFont typeface="Arial"/>
              <a:buNone/>
            </a:pPr>
            <a:r>
              <a:rPr lang="en-US" sz="2000" b="1"/>
              <a:t>Mental Health Screening Module</a:t>
            </a:r>
          </a:p>
          <a:p>
            <a:r>
              <a:rPr lang="en-US" sz="2000"/>
              <a:t>PHQ-9 Assessment Form</a:t>
            </a:r>
          </a:p>
          <a:p>
            <a:r>
              <a:rPr lang="en-US" sz="2000"/>
              <a:t>GAD-7 Assessment Form</a:t>
            </a:r>
          </a:p>
          <a:p>
            <a:r>
              <a:rPr lang="en-US" sz="2000"/>
              <a:t>Stress Severity Classification Form</a:t>
            </a:r>
          </a:p>
          <a:p>
            <a:pPr marL="50800" indent="0">
              <a:buFont typeface="Arial"/>
              <a:buNone/>
            </a:pPr>
            <a:r>
              <a:rPr lang="en-IN" sz="2000" b="1"/>
              <a:t>AI Psychological First-Aid Chatbot Module</a:t>
            </a:r>
          </a:p>
          <a:p>
            <a:r>
              <a:rPr lang="en-IN" sz="2000"/>
              <a:t>Chatbot Interaction &amp; Mood Input Form</a:t>
            </a:r>
          </a:p>
          <a:p>
            <a:r>
              <a:rPr lang="en-IN" sz="2000"/>
              <a:t>Emergency Escalation Consent Form</a:t>
            </a:r>
          </a:p>
          <a:p>
            <a:r>
              <a:rPr lang="en-IN" sz="2000"/>
              <a:t>AI Response Feedback Form’</a:t>
            </a:r>
          </a:p>
          <a:p>
            <a:pPr marL="50800" indent="0">
              <a:buFont typeface="Arial"/>
              <a:buNone/>
            </a:pPr>
            <a:r>
              <a:rPr lang="en-US" sz="2000" b="1"/>
              <a:t>Resource Hub Module</a:t>
            </a:r>
          </a:p>
          <a:p>
            <a:r>
              <a:rPr lang="en-US" sz="2000"/>
              <a:t>Resource Search &amp; Filter Form</a:t>
            </a:r>
          </a:p>
          <a:p>
            <a:r>
              <a:rPr lang="en-US" sz="2000"/>
              <a:t>Resource Feedback &amp; Rating Form</a:t>
            </a:r>
          </a:p>
          <a:p>
            <a:r>
              <a:rPr lang="en-US" sz="2000"/>
              <a:t>Bookmark / Save Resource Form</a:t>
            </a:r>
          </a:p>
          <a:p>
            <a:pPr marL="50800" indent="0">
              <a:buFont typeface="Arial"/>
              <a:buNone/>
            </a:pPr>
            <a:endParaRPr lang="en-IN" sz="2000"/>
          </a:p>
          <a:p>
            <a:pPr marL="50800" indent="0">
              <a:buFont typeface="Arial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99868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B2726-C69A-86A4-1CD1-948DE5BC1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B6114D"/>
                </a:solidFill>
              </a:rPr>
              <a:t>Collaborator Details</a:t>
            </a:r>
            <a:endParaRPr lang="en-IN" dirty="0">
              <a:solidFill>
                <a:srgbClr val="B6114D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6F314A9-B09E-D592-4DBF-26A859AB9C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45795" y="1551563"/>
            <a:ext cx="10508005" cy="375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Collaborators Involved: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Students, Parents, School / College Counselors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Roles &amp; Contributions: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Students: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Share emotional state, academic stress, and personal challenges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Parents: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Provide behavioral observations and expectation-related inputs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Counselors: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Validate concerns, interpret data, and suggest professional interventions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3442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0CDCF-78F5-AF7F-ED63-2640F7FA7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EDDC1-B0C2-80BA-45D3-318396454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750" y="0"/>
            <a:ext cx="10515600" cy="988828"/>
          </a:xfrm>
        </p:spPr>
        <p:txBody>
          <a:bodyPr/>
          <a:lstStyle/>
          <a:p>
            <a:r>
              <a:rPr lang="en-US" dirty="0">
                <a:solidFill>
                  <a:srgbClr val="B6114D"/>
                </a:solidFill>
              </a:rPr>
              <a:t>Forms and User Interactions</a:t>
            </a:r>
            <a:endParaRPr lang="en-IN" dirty="0">
              <a:solidFill>
                <a:srgbClr val="B6114D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45D91C-759F-2D39-F1A8-2ABECAB55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2749" y="826164"/>
            <a:ext cx="5063017" cy="5276923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en-US" sz="2000" b="1" dirty="0"/>
              <a:t>Mental Health Screening Module</a:t>
            </a:r>
          </a:p>
          <a:p>
            <a:r>
              <a:rPr lang="en-US" sz="2000" dirty="0"/>
              <a:t>PHQ-9 Assessment Form</a:t>
            </a:r>
          </a:p>
          <a:p>
            <a:r>
              <a:rPr lang="en-US" sz="2000" dirty="0"/>
              <a:t>GAD-7 Assessment Form</a:t>
            </a:r>
          </a:p>
          <a:p>
            <a:r>
              <a:rPr lang="en-US" sz="2000" dirty="0"/>
              <a:t>Stress Severity Classification Form</a:t>
            </a:r>
          </a:p>
          <a:p>
            <a:pPr marL="50800" indent="0">
              <a:buNone/>
            </a:pPr>
            <a:r>
              <a:rPr lang="en-IN" sz="2000" b="1" dirty="0"/>
              <a:t>AI Psychological First-Aid Chatbot Module</a:t>
            </a:r>
          </a:p>
          <a:p>
            <a:r>
              <a:rPr lang="en-IN" sz="2000" dirty="0"/>
              <a:t>Chatbot Interaction &amp; Mood Input Form</a:t>
            </a:r>
          </a:p>
          <a:p>
            <a:r>
              <a:rPr lang="en-IN" sz="2000" dirty="0"/>
              <a:t>Emergency Escalation Consent Form</a:t>
            </a:r>
          </a:p>
          <a:p>
            <a:r>
              <a:rPr lang="en-IN" sz="2000" dirty="0"/>
              <a:t>AI Response Feedback Form’</a:t>
            </a:r>
          </a:p>
          <a:p>
            <a:pPr marL="50800" indent="0">
              <a:buNone/>
            </a:pPr>
            <a:r>
              <a:rPr lang="en-US" sz="2000" b="1" dirty="0"/>
              <a:t>Resource Hub Module</a:t>
            </a:r>
          </a:p>
          <a:p>
            <a:r>
              <a:rPr lang="en-US" sz="2000" dirty="0"/>
              <a:t>Resource Search &amp; Filter Form</a:t>
            </a:r>
          </a:p>
          <a:p>
            <a:r>
              <a:rPr lang="en-US" sz="2000" dirty="0"/>
              <a:t>Resource Feedback &amp; Rating Form</a:t>
            </a:r>
          </a:p>
          <a:p>
            <a:r>
              <a:rPr lang="en-US" sz="2000" dirty="0"/>
              <a:t>Bookmark / Save Resource Form</a:t>
            </a:r>
          </a:p>
          <a:p>
            <a:pPr marL="50800" indent="0">
              <a:buNone/>
            </a:pPr>
            <a:endParaRPr lang="en-IN" sz="2000" dirty="0"/>
          </a:p>
          <a:p>
            <a:pPr marL="50800" indent="0">
              <a:buNone/>
            </a:pPr>
            <a:endParaRPr lang="en-US" sz="2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40F299F-0A17-B08F-D1C0-A4F79A8EB6CE}"/>
              </a:ext>
            </a:extLst>
          </p:cNvPr>
          <p:cNvSpPr txBox="1">
            <a:spLocks/>
          </p:cNvSpPr>
          <p:nvPr/>
        </p:nvSpPr>
        <p:spPr>
          <a:xfrm>
            <a:off x="5865333" y="907496"/>
            <a:ext cx="5063017" cy="5276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810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55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buNone/>
            </a:pPr>
            <a:r>
              <a:rPr lang="en-US" sz="2000" b="1" dirty="0"/>
              <a:t>Admin Dashboard &amp; Analytics Module</a:t>
            </a:r>
          </a:p>
          <a:p>
            <a:r>
              <a:rPr lang="en-US" sz="2000" dirty="0"/>
              <a:t>User &amp; Counselor Management Form</a:t>
            </a:r>
          </a:p>
          <a:p>
            <a:r>
              <a:rPr lang="en-US" sz="2000" dirty="0"/>
              <a:t>Report Filter &amp; Generation Form</a:t>
            </a:r>
          </a:p>
          <a:p>
            <a:r>
              <a:rPr lang="en-US" sz="2000" dirty="0"/>
              <a:t>System Configuration &amp; Access Control Form</a:t>
            </a:r>
          </a:p>
        </p:txBody>
      </p:sp>
    </p:spTree>
    <p:extLst>
      <p:ext uri="{BB962C8B-B14F-4D97-AF65-F5344CB8AC3E}">
        <p14:creationId xmlns:p14="http://schemas.microsoft.com/office/powerpoint/2010/main" val="34635001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6E81B-715C-BB84-65C8-63FF74582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877"/>
            <a:ext cx="5143500" cy="727073"/>
          </a:xfrm>
        </p:spPr>
        <p:txBody>
          <a:bodyPr/>
          <a:lstStyle/>
          <a:p>
            <a:r>
              <a:rPr lang="en-US" dirty="0">
                <a:solidFill>
                  <a:srgbClr val="B6114D"/>
                </a:solidFill>
              </a:rPr>
              <a:t>Expected Output</a:t>
            </a:r>
            <a:endParaRPr lang="en-IN" dirty="0">
              <a:solidFill>
                <a:srgbClr val="B6114D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EFB8FAF-B8F9-0EF7-DFDC-4C26B7BFCB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39700" y="1026174"/>
            <a:ext cx="12003607" cy="4109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Secure role-based access for </a:t>
            </a:r>
            <a:r>
              <a:rPr lang="en-US" sz="2400" b="1" dirty="0"/>
              <a:t>students, counselors, and admins</a:t>
            </a:r>
            <a:endParaRPr lang="en-US" sz="2400" dirty="0"/>
          </a:p>
          <a:p>
            <a:r>
              <a:rPr lang="en-US" sz="2400" dirty="0"/>
              <a:t>Successful </a:t>
            </a:r>
            <a:r>
              <a:rPr lang="en-US" sz="2400" b="1" dirty="0"/>
              <a:t>mental health screening results</a:t>
            </a:r>
            <a:r>
              <a:rPr lang="en-US" sz="2400" dirty="0"/>
              <a:t> with stress classification (Low / Medium / High)</a:t>
            </a:r>
          </a:p>
          <a:p>
            <a:r>
              <a:rPr lang="en-US" sz="2400" b="1" dirty="0"/>
              <a:t>AI chatbot responses</a:t>
            </a:r>
            <a:r>
              <a:rPr lang="en-US" sz="2400" dirty="0"/>
              <a:t> providing immediate emotional support and guidance</a:t>
            </a:r>
          </a:p>
          <a:p>
            <a:r>
              <a:rPr lang="en-US" sz="2400" b="1" dirty="0"/>
              <a:t>Scheduled and completed one-to-one counseling sessions</a:t>
            </a:r>
            <a:r>
              <a:rPr lang="en-US" sz="2400" dirty="0"/>
              <a:t> via video conferencing</a:t>
            </a:r>
          </a:p>
          <a:p>
            <a:r>
              <a:rPr lang="en-US" sz="2400" dirty="0"/>
              <a:t>Personalized </a:t>
            </a:r>
            <a:r>
              <a:rPr lang="en-US" sz="2400" b="1" dirty="0"/>
              <a:t>recommendations and resource suggestions</a:t>
            </a:r>
            <a:r>
              <a:rPr lang="en-US" sz="2400" dirty="0"/>
              <a:t> for students</a:t>
            </a:r>
          </a:p>
          <a:p>
            <a:r>
              <a:rPr lang="en-US" sz="2400" b="1" dirty="0"/>
              <a:t>Anonymized analytics dashboards</a:t>
            </a:r>
            <a:r>
              <a:rPr lang="en-US" sz="2400" dirty="0"/>
              <a:t> showing stress trends and counselor workload</a:t>
            </a:r>
          </a:p>
          <a:p>
            <a:r>
              <a:rPr lang="en-US" sz="2400" dirty="0"/>
              <a:t>Improved </a:t>
            </a:r>
            <a:r>
              <a:rPr lang="en-US" sz="2400" b="1" dirty="0"/>
              <a:t>early stress identification and timely intervention</a:t>
            </a:r>
            <a:endParaRPr lang="en-US" sz="2400" dirty="0"/>
          </a:p>
          <a:p>
            <a:r>
              <a:rPr lang="en-US" sz="2400" dirty="0"/>
              <a:t>A </a:t>
            </a:r>
            <a:r>
              <a:rPr lang="en-US" sz="2400" b="1" dirty="0"/>
              <a:t>scalable, privacy-preserving digital mental health platform</a:t>
            </a:r>
            <a:r>
              <a:rPr lang="en-US" sz="2400" dirty="0"/>
              <a:t> for institutions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494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F255C-EF03-B6F8-E58A-352517F4D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325"/>
            <a:ext cx="10515600" cy="13257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B6114D"/>
                </a:solidFill>
              </a:rPr>
              <a:t>If product needs to change to Mobile stack what will be the changes required?</a:t>
            </a:r>
            <a:endParaRPr lang="en-IN" sz="3600" dirty="0">
              <a:solidFill>
                <a:srgbClr val="B6114D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EF27BD-C55E-7BDD-7E6A-52D1DDBA8E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9400" y="1253400"/>
            <a:ext cx="5816600" cy="4804500"/>
          </a:xfrm>
        </p:spPr>
        <p:txBody>
          <a:bodyPr>
            <a:noAutofit/>
          </a:bodyPr>
          <a:lstStyle/>
          <a:p>
            <a:r>
              <a:rPr lang="en-IN" sz="1500" b="1" dirty="0"/>
              <a:t>Frontend Changes</a:t>
            </a:r>
          </a:p>
          <a:p>
            <a:pPr lvl="1"/>
            <a:r>
              <a:rPr lang="en-IN" sz="1500" dirty="0"/>
              <a:t>Replace </a:t>
            </a:r>
            <a:r>
              <a:rPr lang="en-IN" sz="1500" b="1" dirty="0"/>
              <a:t>React.js (Web)</a:t>
            </a:r>
            <a:r>
              <a:rPr lang="en-IN" sz="1500" dirty="0"/>
              <a:t> with </a:t>
            </a:r>
            <a:r>
              <a:rPr lang="en-IN" sz="1500" b="1" dirty="0"/>
              <a:t>React Native / Flutter</a:t>
            </a:r>
            <a:endParaRPr lang="en-IN" sz="1500" dirty="0"/>
          </a:p>
          <a:p>
            <a:pPr lvl="1"/>
            <a:r>
              <a:rPr lang="en-IN" sz="1500" dirty="0"/>
              <a:t>Redesign UI for </a:t>
            </a:r>
            <a:r>
              <a:rPr lang="en-IN" sz="1500" b="1" dirty="0"/>
              <a:t>mobile screens, touch gestures, and navigation</a:t>
            </a:r>
            <a:endParaRPr lang="en-IN" sz="1500" dirty="0"/>
          </a:p>
          <a:p>
            <a:pPr lvl="1"/>
            <a:r>
              <a:rPr lang="en-IN" sz="1500" dirty="0"/>
              <a:t>Use </a:t>
            </a:r>
            <a:r>
              <a:rPr lang="en-IN" sz="1500" b="1" dirty="0"/>
              <a:t>mobile permissions</a:t>
            </a:r>
            <a:r>
              <a:rPr lang="en-IN" sz="1500" dirty="0"/>
              <a:t> (camera, microphone, notifications)</a:t>
            </a:r>
          </a:p>
          <a:p>
            <a:r>
              <a:rPr lang="en-IN" sz="1500" b="1" dirty="0"/>
              <a:t>Backend Changes</a:t>
            </a:r>
          </a:p>
          <a:p>
            <a:pPr lvl="1"/>
            <a:r>
              <a:rPr lang="en-IN" sz="1500" b="1" dirty="0"/>
              <a:t>No major change</a:t>
            </a:r>
            <a:r>
              <a:rPr lang="en-IN" sz="1500" dirty="0"/>
              <a:t> in backend (Node.js + Express remains the same)</a:t>
            </a:r>
          </a:p>
          <a:p>
            <a:pPr lvl="1"/>
            <a:r>
              <a:rPr lang="en-IN" sz="1500" dirty="0"/>
              <a:t>APIs continue to serve </a:t>
            </a:r>
            <a:r>
              <a:rPr lang="en-IN" sz="1500" b="1" dirty="0"/>
              <a:t>mobile clients instead of web</a:t>
            </a:r>
            <a:endParaRPr lang="en-IN" sz="1500" dirty="0"/>
          </a:p>
          <a:p>
            <a:pPr lvl="1"/>
            <a:r>
              <a:rPr lang="en-IN" sz="1500" dirty="0"/>
              <a:t>Add </a:t>
            </a:r>
            <a:r>
              <a:rPr lang="en-IN" sz="1500" b="1" dirty="0"/>
              <a:t>rate limiting &amp; mobile session handling</a:t>
            </a:r>
            <a:r>
              <a:rPr lang="en-IN" sz="1500" dirty="0"/>
              <a:t> (optional)</a:t>
            </a:r>
          </a:p>
          <a:p>
            <a:r>
              <a:rPr lang="en-IN" sz="1500" b="1" dirty="0"/>
              <a:t>Database Changes</a:t>
            </a:r>
          </a:p>
          <a:p>
            <a:pPr lvl="1"/>
            <a:r>
              <a:rPr lang="en-IN" sz="1500" b="1" dirty="0"/>
              <a:t>No change</a:t>
            </a:r>
            <a:r>
              <a:rPr lang="en-IN" sz="1500" dirty="0"/>
              <a:t> in MongoDB schema</a:t>
            </a:r>
          </a:p>
          <a:p>
            <a:pPr lvl="1"/>
            <a:r>
              <a:rPr lang="en-IN" sz="1500" dirty="0"/>
              <a:t>Optimize queries for </a:t>
            </a:r>
            <a:r>
              <a:rPr lang="en-IN" sz="1500" b="1" dirty="0"/>
              <a:t>mobile network efficiency</a:t>
            </a:r>
            <a:endParaRPr lang="en-IN" sz="1500" dirty="0"/>
          </a:p>
          <a:p>
            <a:r>
              <a:rPr lang="en-IN" sz="1500" b="1" dirty="0"/>
              <a:t>Real-Time </a:t>
            </a:r>
            <a:r>
              <a:rPr lang="en-IN" sz="1500" b="1" dirty="0" err="1"/>
              <a:t>Counseling</a:t>
            </a:r>
            <a:r>
              <a:rPr lang="en-IN" sz="1500" b="1" dirty="0"/>
              <a:t> Changes</a:t>
            </a:r>
          </a:p>
          <a:p>
            <a:pPr lvl="1"/>
            <a:r>
              <a:rPr lang="en-IN" sz="1500" dirty="0"/>
              <a:t>Replace browser-based WebRTC with </a:t>
            </a:r>
            <a:r>
              <a:rPr lang="en-IN" sz="1500" b="1" dirty="0"/>
              <a:t>mobile WebRTC SDKs</a:t>
            </a:r>
            <a:endParaRPr lang="en-IN" sz="1500" dirty="0"/>
          </a:p>
          <a:p>
            <a:pPr lvl="1"/>
            <a:r>
              <a:rPr lang="en-IN" sz="1500" dirty="0"/>
              <a:t>Handle </a:t>
            </a:r>
            <a:r>
              <a:rPr lang="en-IN" sz="1500" b="1" dirty="0"/>
              <a:t>background app </a:t>
            </a:r>
            <a:r>
              <a:rPr lang="en-IN" sz="1500" b="1" dirty="0" err="1"/>
              <a:t>behavior</a:t>
            </a:r>
            <a:r>
              <a:rPr lang="en-IN" sz="1500" dirty="0"/>
              <a:t> during video calls</a:t>
            </a:r>
          </a:p>
          <a:p>
            <a:pPr lvl="1"/>
            <a:r>
              <a:rPr lang="en-IN" sz="1500" dirty="0"/>
              <a:t>Improve </a:t>
            </a:r>
            <a:r>
              <a:rPr lang="en-IN" sz="1500" b="1" dirty="0"/>
              <a:t>network fallback handling</a:t>
            </a:r>
            <a:r>
              <a:rPr lang="en-IN" sz="1500" dirty="0"/>
              <a:t> (Wi-Fi ↔ mobile data)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ADD9675-6422-95E3-D85D-1D584CEF5A67}"/>
              </a:ext>
            </a:extLst>
          </p:cNvPr>
          <p:cNvSpPr txBox="1">
            <a:spLocks/>
          </p:cNvSpPr>
          <p:nvPr/>
        </p:nvSpPr>
        <p:spPr>
          <a:xfrm>
            <a:off x="6172200" y="1132750"/>
            <a:ext cx="5816600" cy="48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810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55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IN" sz="1500" b="1" dirty="0"/>
              <a:t>AI &amp; Chatbot Changes</a:t>
            </a:r>
          </a:p>
          <a:p>
            <a:pPr lvl="1"/>
            <a:r>
              <a:rPr lang="en-IN" sz="1500" dirty="0"/>
              <a:t>AI logic remains </a:t>
            </a:r>
            <a:r>
              <a:rPr lang="en-IN" sz="1500" b="1" dirty="0"/>
              <a:t>unchanged</a:t>
            </a:r>
            <a:endParaRPr lang="en-IN" sz="1500" dirty="0"/>
          </a:p>
          <a:p>
            <a:pPr lvl="1"/>
            <a:r>
              <a:rPr lang="en-IN" sz="1500" dirty="0"/>
              <a:t>Optimize chatbot responses for </a:t>
            </a:r>
            <a:r>
              <a:rPr lang="en-IN" sz="1500" b="1" dirty="0"/>
              <a:t>mobile UI</a:t>
            </a:r>
            <a:endParaRPr lang="en-IN" sz="1500" dirty="0"/>
          </a:p>
          <a:p>
            <a:pPr lvl="1"/>
            <a:r>
              <a:rPr lang="en-IN" sz="1500" dirty="0"/>
              <a:t>Optional: add </a:t>
            </a:r>
            <a:r>
              <a:rPr lang="en-IN" sz="1500" b="1" dirty="0"/>
              <a:t>voice input/output</a:t>
            </a:r>
            <a:r>
              <a:rPr lang="en-IN" sz="1500" dirty="0"/>
              <a:t> using mobile APIs</a:t>
            </a:r>
          </a:p>
          <a:p>
            <a:r>
              <a:rPr lang="en-IN" sz="1500" b="1" dirty="0"/>
              <a:t>Authentication &amp; Security Changes</a:t>
            </a:r>
          </a:p>
          <a:p>
            <a:pPr lvl="1"/>
            <a:r>
              <a:rPr lang="en-IN" sz="1500" dirty="0"/>
              <a:t>JWT remains the same</a:t>
            </a:r>
          </a:p>
          <a:p>
            <a:pPr lvl="1"/>
            <a:r>
              <a:rPr lang="en-IN" sz="1500" dirty="0"/>
              <a:t>Store tokens securely using </a:t>
            </a:r>
            <a:r>
              <a:rPr lang="en-IN" sz="1500" b="1" dirty="0"/>
              <a:t>Secure Storage / Keychain</a:t>
            </a:r>
            <a:endParaRPr lang="en-IN" sz="1500" dirty="0"/>
          </a:p>
          <a:p>
            <a:pPr lvl="1"/>
            <a:r>
              <a:rPr lang="en-IN" sz="1500" dirty="0"/>
              <a:t>Add </a:t>
            </a:r>
            <a:r>
              <a:rPr lang="en-IN" sz="1500" b="1" dirty="0"/>
              <a:t>biometric login</a:t>
            </a:r>
            <a:r>
              <a:rPr lang="en-IN" sz="1500" dirty="0"/>
              <a:t> (fingerprint / face ID) – optional</a:t>
            </a:r>
          </a:p>
          <a:p>
            <a:r>
              <a:rPr lang="en-IN" sz="1500" b="1" dirty="0"/>
              <a:t>Notifications</a:t>
            </a:r>
          </a:p>
          <a:p>
            <a:pPr lvl="1"/>
            <a:r>
              <a:rPr lang="en-IN" sz="1500" dirty="0"/>
              <a:t>Add </a:t>
            </a:r>
            <a:r>
              <a:rPr lang="en-IN" sz="1500" b="1" dirty="0"/>
              <a:t>push notifications</a:t>
            </a:r>
            <a:r>
              <a:rPr lang="en-IN" sz="1500" dirty="0"/>
              <a:t> (Firebase Cloud Messaging / APNs)</a:t>
            </a:r>
          </a:p>
          <a:p>
            <a:pPr lvl="1"/>
            <a:r>
              <a:rPr lang="en-IN" sz="1500" dirty="0"/>
              <a:t>Appointment reminders &amp; alerts via mobile notifications</a:t>
            </a:r>
          </a:p>
          <a:p>
            <a:r>
              <a:rPr lang="en-IN" sz="1500" b="1" dirty="0"/>
              <a:t>Deployment Changes</a:t>
            </a:r>
          </a:p>
          <a:p>
            <a:pPr lvl="1"/>
            <a:r>
              <a:rPr lang="en-IN" sz="1500" dirty="0"/>
              <a:t>Web hosting → </a:t>
            </a:r>
            <a:r>
              <a:rPr lang="en-IN" sz="1500" b="1" dirty="0"/>
              <a:t>Play Store / App Store deployment</a:t>
            </a:r>
            <a:endParaRPr lang="en-IN" sz="1500" dirty="0"/>
          </a:p>
          <a:p>
            <a:pPr lvl="1"/>
            <a:r>
              <a:rPr lang="en-IN" sz="1500" dirty="0"/>
              <a:t>App signing, versioning, and store compliance required</a:t>
            </a:r>
          </a:p>
        </p:txBody>
      </p:sp>
    </p:spTree>
    <p:extLst>
      <p:ext uri="{BB962C8B-B14F-4D97-AF65-F5344CB8AC3E}">
        <p14:creationId xmlns:p14="http://schemas.microsoft.com/office/powerpoint/2010/main" val="30454350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16D6F-813A-7002-89B8-7D781D1C7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" y="0"/>
            <a:ext cx="11938000" cy="13257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B6114D"/>
                </a:solidFill>
              </a:rPr>
              <a:t>If product can become a DevOps solution how it can be done?</a:t>
            </a:r>
            <a:endParaRPr lang="en-IN" sz="3200" dirty="0">
              <a:solidFill>
                <a:srgbClr val="B6114D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B131D-D710-C62A-10CF-A95A2CAFE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500" y="1065053"/>
            <a:ext cx="6102350" cy="4970464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en-IN" sz="1600" b="1" dirty="0"/>
              <a:t>1. CI/CD Pipeline Integration</a:t>
            </a:r>
          </a:p>
          <a:p>
            <a:pPr lvl="1"/>
            <a:r>
              <a:rPr lang="en-IN" sz="1600" dirty="0"/>
              <a:t>Use </a:t>
            </a:r>
            <a:r>
              <a:rPr lang="en-IN" sz="1600" b="1" dirty="0"/>
              <a:t>GitHub Actions / GitLab CI</a:t>
            </a:r>
            <a:r>
              <a:rPr lang="en-IN" sz="1600" dirty="0"/>
              <a:t> to automate build, test, and deployment</a:t>
            </a:r>
          </a:p>
          <a:p>
            <a:pPr lvl="1"/>
            <a:r>
              <a:rPr lang="en-IN" sz="1600" dirty="0"/>
              <a:t>Every code change triggers </a:t>
            </a:r>
            <a:r>
              <a:rPr lang="en-IN" sz="1600" b="1" dirty="0"/>
              <a:t>automatic testing and deployment</a:t>
            </a:r>
            <a:endParaRPr lang="en-IN" sz="1600" dirty="0"/>
          </a:p>
          <a:p>
            <a:pPr marL="50800" indent="0">
              <a:buNone/>
            </a:pPr>
            <a:r>
              <a:rPr lang="en-IN" sz="1600" b="1" dirty="0"/>
              <a:t>2. Containerization</a:t>
            </a:r>
          </a:p>
          <a:p>
            <a:pPr lvl="1"/>
            <a:r>
              <a:rPr lang="en-IN" sz="1600" dirty="0"/>
              <a:t>Package backend, frontend, and services using </a:t>
            </a:r>
            <a:r>
              <a:rPr lang="en-IN" sz="1600" b="1" dirty="0"/>
              <a:t>Docker</a:t>
            </a:r>
            <a:endParaRPr lang="en-IN" sz="1600" dirty="0"/>
          </a:p>
          <a:p>
            <a:pPr lvl="1"/>
            <a:r>
              <a:rPr lang="en-IN" sz="1600" dirty="0"/>
              <a:t>Ensures </a:t>
            </a:r>
            <a:r>
              <a:rPr lang="en-IN" sz="1600" b="1" dirty="0"/>
              <a:t>consistent environments</a:t>
            </a:r>
            <a:r>
              <a:rPr lang="en-IN" sz="1600" dirty="0"/>
              <a:t> across development, testing, and production</a:t>
            </a:r>
          </a:p>
          <a:p>
            <a:pPr marL="50800" indent="0">
              <a:buNone/>
            </a:pPr>
            <a:r>
              <a:rPr lang="en-IN" sz="1600" b="1" dirty="0"/>
              <a:t>3. Cloud Infrastructure Automation</a:t>
            </a:r>
          </a:p>
          <a:p>
            <a:pPr lvl="1"/>
            <a:r>
              <a:rPr lang="en-IN" sz="1600" dirty="0"/>
              <a:t>Deploy services on </a:t>
            </a:r>
            <a:r>
              <a:rPr lang="en-IN" sz="1600" b="1" dirty="0"/>
              <a:t>AWS / Azure / GCP</a:t>
            </a:r>
            <a:endParaRPr lang="en-IN" sz="1600" dirty="0"/>
          </a:p>
          <a:p>
            <a:pPr lvl="1"/>
            <a:r>
              <a:rPr lang="en-IN" sz="1600" dirty="0"/>
              <a:t>Use </a:t>
            </a:r>
            <a:r>
              <a:rPr lang="en-IN" sz="1600" b="1" dirty="0"/>
              <a:t>Infrastructure as Code (</a:t>
            </a:r>
            <a:r>
              <a:rPr lang="en-IN" sz="1600" b="1" dirty="0" err="1"/>
              <a:t>IaC</a:t>
            </a:r>
            <a:r>
              <a:rPr lang="en-IN" sz="1600" b="1" dirty="0"/>
              <a:t>)</a:t>
            </a:r>
            <a:r>
              <a:rPr lang="en-IN" sz="1600" dirty="0"/>
              <a:t> tools like Terraform for repeatable setup</a:t>
            </a:r>
          </a:p>
          <a:p>
            <a:pPr marL="50800" indent="0">
              <a:buNone/>
            </a:pPr>
            <a:r>
              <a:rPr lang="en-IN" sz="1600" b="1" dirty="0"/>
              <a:t>4. Environment Management</a:t>
            </a:r>
          </a:p>
          <a:p>
            <a:pPr lvl="1"/>
            <a:r>
              <a:rPr lang="en-IN" sz="1600" dirty="0"/>
              <a:t>Separate </a:t>
            </a:r>
            <a:r>
              <a:rPr lang="en-IN" sz="1600" b="1" dirty="0"/>
              <a:t>Development, Testing, and Production</a:t>
            </a:r>
            <a:r>
              <a:rPr lang="en-IN" sz="1600" dirty="0"/>
              <a:t> environments</a:t>
            </a:r>
          </a:p>
          <a:p>
            <a:pPr lvl="1"/>
            <a:r>
              <a:rPr lang="en-IN" sz="1600" dirty="0"/>
              <a:t>Use environment variables for secure configuration management</a:t>
            </a:r>
          </a:p>
          <a:p>
            <a:pPr marL="50800" indent="0">
              <a:buNone/>
            </a:pPr>
            <a:endParaRPr lang="en-IN" sz="1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4D8EEF0-5855-3A26-6CFF-BFE18466E854}"/>
              </a:ext>
            </a:extLst>
          </p:cNvPr>
          <p:cNvSpPr txBox="1">
            <a:spLocks/>
          </p:cNvSpPr>
          <p:nvPr/>
        </p:nvSpPr>
        <p:spPr>
          <a:xfrm>
            <a:off x="6508750" y="1279798"/>
            <a:ext cx="5619750" cy="454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810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55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buNone/>
            </a:pPr>
            <a:r>
              <a:rPr lang="en-IN" sz="1800" b="1" dirty="0"/>
              <a:t>5. Monitoring &amp; Logging</a:t>
            </a:r>
          </a:p>
          <a:p>
            <a:pPr lvl="1"/>
            <a:r>
              <a:rPr lang="en-IN" sz="1800" dirty="0"/>
              <a:t>Integrate </a:t>
            </a:r>
            <a:r>
              <a:rPr lang="en-IN" sz="1800" b="1" dirty="0"/>
              <a:t>Prometheus / Grafana</a:t>
            </a:r>
            <a:r>
              <a:rPr lang="en-IN" sz="1800" dirty="0"/>
              <a:t> for performance monitoring</a:t>
            </a:r>
          </a:p>
          <a:p>
            <a:pPr lvl="1"/>
            <a:r>
              <a:rPr lang="en-IN" sz="1800" dirty="0"/>
              <a:t>Centralized logging using </a:t>
            </a:r>
            <a:r>
              <a:rPr lang="en-IN" sz="1800" b="1" dirty="0"/>
              <a:t>ELK stack</a:t>
            </a:r>
            <a:r>
              <a:rPr lang="en-IN" sz="1800" dirty="0"/>
              <a:t> (Elasticsearch, Logstash, Kibana)</a:t>
            </a:r>
          </a:p>
          <a:p>
            <a:pPr marL="50800" indent="0">
              <a:buNone/>
            </a:pPr>
            <a:r>
              <a:rPr lang="en-IN" sz="1800" b="1" dirty="0"/>
              <a:t>6. Scalability &amp; Reliability</a:t>
            </a:r>
          </a:p>
          <a:p>
            <a:pPr lvl="1"/>
            <a:r>
              <a:rPr lang="en-IN" sz="1800" dirty="0"/>
              <a:t>Use </a:t>
            </a:r>
            <a:r>
              <a:rPr lang="en-IN" sz="1800" b="1" dirty="0"/>
              <a:t>load balancers</a:t>
            </a:r>
            <a:r>
              <a:rPr lang="en-IN" sz="1800" dirty="0"/>
              <a:t> and </a:t>
            </a:r>
            <a:r>
              <a:rPr lang="en-IN" sz="1800" b="1" dirty="0"/>
              <a:t>auto-scaling</a:t>
            </a:r>
            <a:r>
              <a:rPr lang="en-IN" sz="1800" dirty="0"/>
              <a:t> for handling peak student usage</a:t>
            </a:r>
          </a:p>
          <a:p>
            <a:pPr lvl="1"/>
            <a:r>
              <a:rPr lang="en-IN" sz="1800" dirty="0"/>
              <a:t>Ensure high availability of </a:t>
            </a:r>
            <a:r>
              <a:rPr lang="en-IN" sz="1800" dirty="0" err="1"/>
              <a:t>counseling</a:t>
            </a:r>
            <a:r>
              <a:rPr lang="en-IN" sz="1800" dirty="0"/>
              <a:t> and chatbot services</a:t>
            </a:r>
          </a:p>
          <a:p>
            <a:pPr marL="50800" indent="0">
              <a:buNone/>
            </a:pPr>
            <a:r>
              <a:rPr lang="en-IN" sz="1800" b="1" dirty="0"/>
              <a:t>7. Security &amp; Compliance (</a:t>
            </a:r>
            <a:r>
              <a:rPr lang="en-IN" sz="1800" b="1" dirty="0" err="1"/>
              <a:t>DevSecOps</a:t>
            </a:r>
            <a:r>
              <a:rPr lang="en-IN" sz="1800" b="1" dirty="0"/>
              <a:t>)</a:t>
            </a:r>
          </a:p>
          <a:p>
            <a:pPr lvl="1"/>
            <a:r>
              <a:rPr lang="en-IN" sz="1800" dirty="0"/>
              <a:t>Automated security checks in CI pipeline</a:t>
            </a:r>
          </a:p>
          <a:p>
            <a:pPr lvl="1"/>
            <a:r>
              <a:rPr lang="en-IN" sz="1800" dirty="0"/>
              <a:t>Regular vulnerability scanning and access control audits</a:t>
            </a:r>
          </a:p>
        </p:txBody>
      </p:sp>
    </p:spTree>
    <p:extLst>
      <p:ext uri="{BB962C8B-B14F-4D97-AF65-F5344CB8AC3E}">
        <p14:creationId xmlns:p14="http://schemas.microsoft.com/office/powerpoint/2010/main" val="9650906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3626F-6FB9-4453-D9BB-40D7EB62A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5573"/>
            <a:ext cx="12192000" cy="93662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B6114D"/>
                </a:solidFill>
              </a:rPr>
              <a:t>What is the proposed solution for integrating this product to cloud?</a:t>
            </a:r>
            <a:endParaRPr lang="en-IN" sz="2800" dirty="0">
              <a:solidFill>
                <a:srgbClr val="B6114D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CF1F374-2F59-6796-04FF-FB7FB8B457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520083"/>
            <a:ext cx="6012932" cy="5655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50800" indent="0">
              <a:buNone/>
            </a:pPr>
            <a:r>
              <a:rPr lang="en-IN" sz="1700" b="1" dirty="0"/>
              <a:t>1. Cloud Platform Selection</a:t>
            </a:r>
          </a:p>
          <a:p>
            <a:pPr lvl="1"/>
            <a:r>
              <a:rPr lang="en-IN" sz="1700" dirty="0"/>
              <a:t>Deploy the system on </a:t>
            </a:r>
            <a:r>
              <a:rPr lang="en-IN" sz="1700" b="1" dirty="0"/>
              <a:t>AWS / Azure / GCP</a:t>
            </a:r>
            <a:r>
              <a:rPr lang="en-IN" sz="1700" dirty="0"/>
              <a:t> based on availability and scalability needs</a:t>
            </a:r>
          </a:p>
          <a:p>
            <a:pPr lvl="1"/>
            <a:r>
              <a:rPr lang="en-IN" sz="1700" dirty="0"/>
              <a:t>Use cloud services to ensure </a:t>
            </a:r>
            <a:r>
              <a:rPr lang="en-IN" sz="1700" b="1" dirty="0"/>
              <a:t>high availability and reliability</a:t>
            </a:r>
            <a:endParaRPr lang="en-IN" sz="1700" dirty="0"/>
          </a:p>
          <a:p>
            <a:pPr marL="50800" indent="0">
              <a:buNone/>
            </a:pPr>
            <a:r>
              <a:rPr lang="en-IN" sz="1700" b="1" dirty="0"/>
              <a:t>2. Application Deployment</a:t>
            </a:r>
          </a:p>
          <a:p>
            <a:pPr lvl="1"/>
            <a:r>
              <a:rPr lang="en-IN" sz="1700" dirty="0"/>
              <a:t>Host </a:t>
            </a:r>
            <a:r>
              <a:rPr lang="en-IN" sz="1700" b="1" dirty="0"/>
              <a:t>Frontend (React)</a:t>
            </a:r>
            <a:r>
              <a:rPr lang="en-IN" sz="1700" dirty="0"/>
              <a:t> on cloud services like </a:t>
            </a:r>
            <a:r>
              <a:rPr lang="en-IN" sz="1700" b="1" dirty="0"/>
              <a:t>AWS S3 + CloudFront / </a:t>
            </a:r>
            <a:r>
              <a:rPr lang="en-IN" sz="1700" b="1" dirty="0" err="1"/>
              <a:t>Vercel</a:t>
            </a:r>
            <a:endParaRPr lang="en-IN" sz="1700" dirty="0"/>
          </a:p>
          <a:p>
            <a:pPr lvl="1"/>
            <a:r>
              <a:rPr lang="en-IN" sz="1700" dirty="0"/>
              <a:t>Deploy </a:t>
            </a:r>
            <a:r>
              <a:rPr lang="en-IN" sz="1700" b="1" dirty="0"/>
              <a:t>Backend (Node.js + Express)</a:t>
            </a:r>
            <a:r>
              <a:rPr lang="en-IN" sz="1700" dirty="0"/>
              <a:t> on </a:t>
            </a:r>
            <a:r>
              <a:rPr lang="en-IN" sz="1700" b="1" dirty="0"/>
              <a:t>EC2 / App Service / Cloud Run</a:t>
            </a:r>
            <a:endParaRPr lang="en-IN" sz="1700" dirty="0"/>
          </a:p>
          <a:p>
            <a:pPr lvl="1"/>
            <a:r>
              <a:rPr lang="en-IN" sz="1700" dirty="0"/>
              <a:t>Use </a:t>
            </a:r>
            <a:r>
              <a:rPr lang="en-IN" sz="1700" b="1" dirty="0"/>
              <a:t>Docker containers</a:t>
            </a:r>
            <a:r>
              <a:rPr lang="en-IN" sz="1700" dirty="0"/>
              <a:t> for consistent deployment</a:t>
            </a:r>
          </a:p>
          <a:p>
            <a:pPr marL="50800" indent="0">
              <a:buNone/>
            </a:pPr>
            <a:r>
              <a:rPr lang="en-IN" sz="1700" b="1" dirty="0"/>
              <a:t>3. Database Hosting</a:t>
            </a:r>
          </a:p>
          <a:p>
            <a:pPr lvl="1"/>
            <a:r>
              <a:rPr lang="en-IN" sz="1700" dirty="0"/>
              <a:t>Use </a:t>
            </a:r>
            <a:r>
              <a:rPr lang="en-IN" sz="1700" b="1" dirty="0"/>
              <a:t>MongoDB Atlas (Cloud-hosted)</a:t>
            </a:r>
            <a:endParaRPr lang="en-IN" sz="1700" dirty="0"/>
          </a:p>
          <a:p>
            <a:pPr lvl="1"/>
            <a:r>
              <a:rPr lang="en-IN" sz="1700" dirty="0"/>
              <a:t>Enables automatic </a:t>
            </a:r>
            <a:r>
              <a:rPr lang="en-IN" sz="1700" b="1" dirty="0"/>
              <a:t>backup, scaling, and high availability</a:t>
            </a:r>
            <a:endParaRPr lang="en-IN" sz="1700" dirty="0"/>
          </a:p>
          <a:p>
            <a:pPr marL="50800" indent="0">
              <a:buNone/>
            </a:pPr>
            <a:r>
              <a:rPr lang="en-IN" sz="1700" b="1" dirty="0"/>
              <a:t>4. Real-Time Communication Support</a:t>
            </a:r>
          </a:p>
          <a:p>
            <a:pPr lvl="1"/>
            <a:r>
              <a:rPr lang="en-IN" sz="1700" dirty="0"/>
              <a:t>Deploy </a:t>
            </a:r>
            <a:r>
              <a:rPr lang="en-IN" sz="1700" b="1" dirty="0"/>
              <a:t>WebRTC </a:t>
            </a:r>
            <a:r>
              <a:rPr lang="en-IN" sz="1700" b="1" dirty="0" err="1"/>
              <a:t>signaling</a:t>
            </a:r>
            <a:r>
              <a:rPr lang="en-IN" sz="1700" b="1" dirty="0"/>
              <a:t> server</a:t>
            </a:r>
            <a:r>
              <a:rPr lang="en-IN" sz="1700" dirty="0"/>
              <a:t> on cloud VM or container service</a:t>
            </a:r>
          </a:p>
          <a:p>
            <a:pPr lvl="1"/>
            <a:r>
              <a:rPr lang="en-IN" sz="1700" dirty="0"/>
              <a:t>Use </a:t>
            </a:r>
            <a:r>
              <a:rPr lang="en-IN" sz="1700" b="1" dirty="0"/>
              <a:t>cloud networking</a:t>
            </a:r>
            <a:r>
              <a:rPr lang="en-IN" sz="1700" dirty="0"/>
              <a:t> for low-latency video </a:t>
            </a:r>
            <a:r>
              <a:rPr lang="en-IN" sz="1700" dirty="0" err="1"/>
              <a:t>counseling</a:t>
            </a:r>
            <a:endParaRPr lang="en-IN" sz="1700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FF499AC-A174-D4D1-DFCB-68D8EA409A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2932" y="610047"/>
            <a:ext cx="6115568" cy="4714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 ea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810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556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 ea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buNone/>
            </a:pPr>
            <a:r>
              <a:rPr lang="en-IN" sz="1700" b="1" dirty="0"/>
              <a:t>5. AI &amp; External Services Integration</a:t>
            </a:r>
          </a:p>
          <a:p>
            <a:pPr lvl="1"/>
            <a:r>
              <a:rPr lang="en-IN" sz="1700" dirty="0"/>
              <a:t>Integrate </a:t>
            </a:r>
            <a:r>
              <a:rPr lang="en-IN" sz="1700" b="1" dirty="0"/>
              <a:t>NLP / LLM APIs</a:t>
            </a:r>
            <a:r>
              <a:rPr lang="en-IN" sz="1700" dirty="0"/>
              <a:t> securely via cloud environment variables</a:t>
            </a:r>
          </a:p>
          <a:p>
            <a:pPr lvl="1"/>
            <a:r>
              <a:rPr lang="en-IN" sz="1700" dirty="0"/>
              <a:t>Centralized API management through cloud backend</a:t>
            </a:r>
          </a:p>
          <a:p>
            <a:pPr marL="50800" indent="0">
              <a:buNone/>
            </a:pPr>
            <a:r>
              <a:rPr lang="en-IN" sz="1700" b="1" dirty="0"/>
              <a:t>6. Security &amp; Access Control</a:t>
            </a:r>
          </a:p>
          <a:p>
            <a:pPr lvl="1"/>
            <a:r>
              <a:rPr lang="en-IN" sz="1700" dirty="0"/>
              <a:t>Implement </a:t>
            </a:r>
            <a:r>
              <a:rPr lang="en-IN" sz="1700" b="1" dirty="0"/>
              <a:t>JWT-based authentication</a:t>
            </a:r>
            <a:endParaRPr lang="en-IN" sz="1700" dirty="0"/>
          </a:p>
          <a:p>
            <a:pPr lvl="1"/>
            <a:r>
              <a:rPr lang="en-IN" sz="1700" dirty="0"/>
              <a:t>Use </a:t>
            </a:r>
            <a:r>
              <a:rPr lang="en-IN" sz="1700" b="1" dirty="0"/>
              <a:t>HTTPS, SSL certificates, and cloud IAM policies</a:t>
            </a:r>
            <a:endParaRPr lang="en-IN" sz="1700" dirty="0"/>
          </a:p>
          <a:p>
            <a:pPr lvl="1"/>
            <a:r>
              <a:rPr lang="en-IN" sz="1700" dirty="0"/>
              <a:t>Secure secrets using </a:t>
            </a:r>
            <a:r>
              <a:rPr lang="en-IN" sz="1700" b="1" dirty="0"/>
              <a:t>cloud secret managers</a:t>
            </a:r>
            <a:endParaRPr lang="en-IN" sz="1700" dirty="0"/>
          </a:p>
          <a:p>
            <a:pPr marL="50800" indent="0">
              <a:buNone/>
            </a:pPr>
            <a:r>
              <a:rPr lang="en-IN" sz="1700" b="1" dirty="0"/>
              <a:t>7. Scalability &amp; Load Management</a:t>
            </a:r>
          </a:p>
          <a:p>
            <a:pPr lvl="1"/>
            <a:r>
              <a:rPr lang="en-IN" sz="1700" dirty="0"/>
              <a:t>Enable </a:t>
            </a:r>
            <a:r>
              <a:rPr lang="en-IN" sz="1700" b="1" dirty="0"/>
              <a:t>auto-scaling</a:t>
            </a:r>
            <a:r>
              <a:rPr lang="en-IN" sz="1700" dirty="0"/>
              <a:t> for backend services</a:t>
            </a:r>
          </a:p>
          <a:p>
            <a:pPr lvl="1"/>
            <a:r>
              <a:rPr lang="en-IN" sz="1700" dirty="0"/>
              <a:t>Use </a:t>
            </a:r>
            <a:r>
              <a:rPr lang="en-IN" sz="1700" b="1" dirty="0"/>
              <a:t>load balancers</a:t>
            </a:r>
            <a:r>
              <a:rPr lang="en-IN" sz="1700" dirty="0"/>
              <a:t> to distribute traffic efficiently</a:t>
            </a:r>
          </a:p>
          <a:p>
            <a:pPr marL="50800" indent="0">
              <a:buNone/>
            </a:pPr>
            <a:r>
              <a:rPr lang="en-IN" sz="1700" b="1" dirty="0"/>
              <a:t>8. Monitoring &amp; Maintenance</a:t>
            </a:r>
          </a:p>
          <a:p>
            <a:pPr lvl="1"/>
            <a:r>
              <a:rPr lang="en-IN" sz="1700" dirty="0"/>
              <a:t>Use </a:t>
            </a:r>
            <a:r>
              <a:rPr lang="en-IN" sz="1700" b="1" dirty="0"/>
              <a:t>cloud monitoring tools</a:t>
            </a:r>
            <a:r>
              <a:rPr lang="en-IN" sz="1700" dirty="0"/>
              <a:t> for logs, uptime, and performance</a:t>
            </a:r>
          </a:p>
          <a:p>
            <a:pPr lvl="1"/>
            <a:r>
              <a:rPr lang="en-IN" sz="1700" dirty="0"/>
              <a:t>Automated alerts for failures and high usage</a:t>
            </a:r>
          </a:p>
        </p:txBody>
      </p:sp>
    </p:spTree>
    <p:extLst>
      <p:ext uri="{BB962C8B-B14F-4D97-AF65-F5344CB8AC3E}">
        <p14:creationId xmlns:p14="http://schemas.microsoft.com/office/powerpoint/2010/main" val="31079433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D6777-C61C-FE58-298C-0A0D9E6AB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4" y="0"/>
            <a:ext cx="12063315" cy="67945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B6114D"/>
                </a:solidFill>
              </a:rPr>
              <a:t>List of research papers published related to this product</a:t>
            </a:r>
            <a:endParaRPr lang="en-IN" sz="3200" dirty="0">
              <a:solidFill>
                <a:srgbClr val="B6114D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E081311-45CC-4084-389F-22DE78093E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98534" y="651290"/>
            <a:ext cx="11612465" cy="5324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Digital Mental Health Interventions for Depression and Anxiety</a:t>
            </a:r>
            <a:b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Reviews effectiveness of digital platforms for early mental health intervention.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AI-Based Chatbots for Mental Health Support</a:t>
            </a:r>
            <a:b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Discusses NLP-driven chatbots for psychological first aid and emotional support.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Mental Health Among College Students</a:t>
            </a:r>
            <a:b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Analyzes academic stress, anxiety, and depression patterns in students.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Ethical Challenges in AI-Based Mental Health Systems</a:t>
            </a:r>
            <a:b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Highlights privacy, anonymity, and ethical AI usage in mental health platforms.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Web-Based Counseling Systems in Higher Education</a:t>
            </a:r>
            <a:b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Evaluates effectiveness of online one-to-one counseling models.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Early Detection of Mental Stress Using Digital Screening Tools</a:t>
            </a:r>
            <a:b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Supports questionnaire-based early stress detection approaches (PHQ-9, GAD-7).</a:t>
            </a:r>
          </a:p>
        </p:txBody>
      </p:sp>
    </p:spTree>
    <p:extLst>
      <p:ext uri="{BB962C8B-B14F-4D97-AF65-F5344CB8AC3E}">
        <p14:creationId xmlns:p14="http://schemas.microsoft.com/office/powerpoint/2010/main" val="20478755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293FD-567D-B9A0-926B-CCE2746D6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029200" cy="94297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B6114D"/>
                </a:solidFill>
              </a:rPr>
              <a:t>Cost of the product</a:t>
            </a:r>
            <a:endParaRPr lang="en-IN" sz="3600" dirty="0">
              <a:solidFill>
                <a:srgbClr val="B6114D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6C088B9-372E-7436-9D40-10897B3C03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61601" y="1222946"/>
            <a:ext cx="11071549" cy="4783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IN" sz="2000" b="1" dirty="0"/>
              <a:t>Development Cost</a:t>
            </a:r>
          </a:p>
          <a:p>
            <a:pPr lvl="1"/>
            <a:r>
              <a:rPr lang="en-IN" sz="2000" dirty="0"/>
              <a:t>Frontend &amp; Backend Development: </a:t>
            </a:r>
            <a:r>
              <a:rPr lang="en-IN" sz="2000" b="1" dirty="0"/>
              <a:t>₹0</a:t>
            </a:r>
            <a:r>
              <a:rPr lang="en-IN" sz="2000" dirty="0"/>
              <a:t> (Student-developed / Academic project)</a:t>
            </a:r>
          </a:p>
          <a:p>
            <a:pPr lvl="1"/>
            <a:r>
              <a:rPr lang="en-IN" sz="2000" dirty="0"/>
              <a:t>AI &amp; Analytics Implementation: </a:t>
            </a:r>
            <a:r>
              <a:rPr lang="en-IN" sz="2000" b="1" dirty="0"/>
              <a:t>₹0</a:t>
            </a:r>
            <a:r>
              <a:rPr lang="en-IN" sz="2000" dirty="0"/>
              <a:t> (Open-source libraries / APIs)</a:t>
            </a:r>
          </a:p>
          <a:p>
            <a:r>
              <a:rPr lang="en-IN" sz="2000" b="1" dirty="0"/>
              <a:t>Infrastructure Cost (Cloud – Monthly Estimate)</a:t>
            </a:r>
          </a:p>
          <a:p>
            <a:pPr lvl="1"/>
            <a:r>
              <a:rPr lang="en-IN" sz="2000" dirty="0"/>
              <a:t>Cloud Hosting (Backend + Frontend): </a:t>
            </a:r>
            <a:r>
              <a:rPr lang="en-IN" sz="2000" b="1" dirty="0"/>
              <a:t>₹1,500 – ₹3,000</a:t>
            </a:r>
            <a:endParaRPr lang="en-IN" sz="2000" dirty="0"/>
          </a:p>
          <a:p>
            <a:pPr lvl="1"/>
            <a:r>
              <a:rPr lang="en-IN" sz="2000" dirty="0"/>
              <a:t>MongoDB Atlas (Basic Tier): </a:t>
            </a:r>
            <a:r>
              <a:rPr lang="en-IN" sz="2000" b="1" dirty="0"/>
              <a:t>₹1,000 – ₹2,000</a:t>
            </a:r>
            <a:endParaRPr lang="en-IN" sz="2000" dirty="0"/>
          </a:p>
          <a:p>
            <a:pPr lvl="1"/>
            <a:r>
              <a:rPr lang="en-IN" sz="2000" dirty="0"/>
              <a:t>WebRTC </a:t>
            </a:r>
            <a:r>
              <a:rPr lang="en-IN" sz="2000" dirty="0" err="1"/>
              <a:t>Signaling</a:t>
            </a:r>
            <a:r>
              <a:rPr lang="en-IN" sz="2000" dirty="0"/>
              <a:t> Server: </a:t>
            </a:r>
            <a:r>
              <a:rPr lang="en-IN" sz="2000" b="1" dirty="0"/>
              <a:t>₹1,000 – ₹2,000</a:t>
            </a:r>
            <a:endParaRPr lang="en-IN" sz="2000" dirty="0"/>
          </a:p>
          <a:p>
            <a:pPr lvl="1"/>
            <a:r>
              <a:rPr lang="en-IN" sz="2000" dirty="0"/>
              <a:t>AI / NLP API Usage (Limited): </a:t>
            </a:r>
            <a:r>
              <a:rPr lang="en-IN" sz="2000" b="1" dirty="0"/>
              <a:t>₹1,000 – ₹3,000</a:t>
            </a:r>
            <a:endParaRPr lang="en-IN" sz="2000" dirty="0"/>
          </a:p>
          <a:p>
            <a:r>
              <a:rPr lang="en-IN" sz="2000" b="1" dirty="0"/>
              <a:t>Operational Cost</a:t>
            </a:r>
          </a:p>
          <a:p>
            <a:pPr lvl="1"/>
            <a:r>
              <a:rPr lang="en-IN" sz="2000" dirty="0"/>
              <a:t>Maintenance &amp; Monitoring: </a:t>
            </a:r>
            <a:r>
              <a:rPr lang="en-IN" sz="2000" b="1" dirty="0"/>
              <a:t>₹0 – ₹1,000</a:t>
            </a:r>
            <a:endParaRPr lang="en-IN" sz="2000" dirty="0"/>
          </a:p>
          <a:p>
            <a:pPr lvl="1"/>
            <a:r>
              <a:rPr lang="en-IN" sz="2000" dirty="0"/>
              <a:t>Email / Notification Services: </a:t>
            </a:r>
            <a:r>
              <a:rPr lang="en-IN" sz="2000" b="1" dirty="0"/>
              <a:t>₹500 – ₹1,000</a:t>
            </a:r>
          </a:p>
          <a:p>
            <a:r>
              <a:rPr lang="en-US" sz="2000" b="1" dirty="0"/>
              <a:t>Total Estimated Monthly Cost</a:t>
            </a:r>
          </a:p>
          <a:p>
            <a:pPr lvl="1"/>
            <a:r>
              <a:rPr lang="en-US" sz="2000" dirty="0"/>
              <a:t> </a:t>
            </a:r>
            <a:r>
              <a:rPr lang="en-US" sz="2000" b="1" dirty="0"/>
              <a:t>₹5,000 – ₹10,000 per institution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366428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A046F-FCEA-6882-427B-6E7D5C5B0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25" y="0"/>
            <a:ext cx="10515600" cy="1325700"/>
          </a:xfrm>
        </p:spPr>
        <p:txBody>
          <a:bodyPr/>
          <a:lstStyle/>
          <a:p>
            <a:r>
              <a:rPr lang="en-US" dirty="0">
                <a:solidFill>
                  <a:srgbClr val="B6114D"/>
                </a:solidFill>
              </a:rPr>
              <a:t>Our product is unique because…</a:t>
            </a:r>
            <a:endParaRPr lang="en-IN" dirty="0">
              <a:solidFill>
                <a:srgbClr val="B6114D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89DC9D2-ABE9-426F-8627-DC4F4532BA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01650" y="1501518"/>
            <a:ext cx="11163300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is designed exclusively for students in educational institutions, not general users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Focuses on early stress detection using standardized screening tools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Combines AI psychological first-aid with human counselor intervention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Provides real-time one-to-one online counseling within the same platform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Ensures privacy-first and anonymous mental health support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Integrates screening, AI support, counseling, resources, and analytics in one system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Enables institutions to gain data-driven insights without exposing individual identities</a:t>
            </a:r>
          </a:p>
        </p:txBody>
      </p:sp>
    </p:spTree>
    <p:extLst>
      <p:ext uri="{BB962C8B-B14F-4D97-AF65-F5344CB8AC3E}">
        <p14:creationId xmlns:p14="http://schemas.microsoft.com/office/powerpoint/2010/main" val="1855972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1EFFA-66DD-6313-FF2A-748BB667D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B6114D"/>
                </a:solidFill>
              </a:rPr>
              <a:t>Abstract</a:t>
            </a:r>
            <a:endParaRPr lang="en-IN" dirty="0">
              <a:solidFill>
                <a:srgbClr val="B6114D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065D3-D000-72EA-4058-B982BB92B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26267"/>
            <a:ext cx="10515600" cy="4351200"/>
          </a:xfrm>
        </p:spPr>
        <p:txBody>
          <a:bodyPr>
            <a:normAutofit lnSpcReduction="10000"/>
          </a:bodyPr>
          <a:lstStyle/>
          <a:p>
            <a:pPr marL="50800" indent="0">
              <a:buNone/>
            </a:pPr>
            <a:r>
              <a:rPr lang="en-US" dirty="0"/>
              <a:t>This project presents a digital mental health and psychological support system designed for students in higher education. The platform enables early identification of mental health concerns such as stress, anxiety, and burnout using self-reported data and behavioral indicators. It provides a secure environment for one-to-one online counseling sessions, scheduled interactions, and real-time support through web-based communication tools. Data visualization dashboards help counselors and institutions monitor trends while maintaining user privacy. By offering accessible, stigma-free, and technology-driven support, the system aims to improve student well-being, academic performance, and timely intervention outcomes.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2078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416E7-05F9-907A-C936-7BE8B9327F56}"/>
              </a:ext>
            </a:extLst>
          </p:cNvPr>
          <p:cNvSpPr txBox="1"/>
          <p:nvPr/>
        </p:nvSpPr>
        <p:spPr>
          <a:xfrm>
            <a:off x="519793" y="141514"/>
            <a:ext cx="9754507" cy="680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/>
              <a:t>About the Product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A web-based mental health monitoring and support platform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Specifically designed for students aged 16–22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Analyzes academic, emotional, and environmental indicators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Provides pressure visualization, emotional intelligence tracking, and guided support</a:t>
            </a:r>
          </a:p>
          <a:p>
            <a:endParaRPr lang="en-US" sz="1800" dirty="0"/>
          </a:p>
          <a:p>
            <a:r>
              <a:rPr lang="en-US" sz="1800" b="1" u="sng" dirty="0"/>
              <a:t>Products Compared (Gap Identified)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Existing mental health applications mainly target adults or generic counseling needs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Limited focus on student-specific academic pressure and parental expectations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1800" b="1" u="sng" dirty="0"/>
              <a:t>Key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Pressure gauge dashboard to visualize stress levels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Parent vs student expectation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Emotion detection and visualization (smile / mood indicators)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AI-based mental health insights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Personalized recommendations and coping strategies</a:t>
            </a:r>
          </a:p>
          <a:p>
            <a:endParaRPr lang="en-US" sz="1800" dirty="0"/>
          </a:p>
          <a:p>
            <a:r>
              <a:rPr lang="en-US" sz="1800" b="1" u="sng" dirty="0"/>
              <a:t>Reports Generated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Academic stress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Emotional trend analysis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Expectation gap analysis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57654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2E33B-A8A7-C300-2B8F-7CD949ACD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50" y="28577"/>
            <a:ext cx="10515600" cy="1325700"/>
          </a:xfrm>
        </p:spPr>
        <p:txBody>
          <a:bodyPr/>
          <a:lstStyle/>
          <a:p>
            <a:r>
              <a:rPr lang="en-US" dirty="0">
                <a:solidFill>
                  <a:srgbClr val="B6114D"/>
                </a:solidFill>
              </a:rPr>
              <a:t>Introduction</a:t>
            </a:r>
            <a:endParaRPr lang="en-IN" dirty="0">
              <a:solidFill>
                <a:srgbClr val="B6114D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AEADD-9623-872F-DA66-7720694A4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1139825"/>
            <a:ext cx="10515600" cy="4351200"/>
          </a:xfrm>
        </p:spPr>
        <p:txBody>
          <a:bodyPr>
            <a:normAutofit fontScale="92500" lnSpcReduction="20000"/>
          </a:bodyPr>
          <a:lstStyle/>
          <a:p>
            <a:r>
              <a:rPr lang="en-US" sz="2200" b="1" u="sng" dirty="0"/>
              <a:t>Introduction</a:t>
            </a:r>
          </a:p>
          <a:p>
            <a:pPr lvl="1"/>
            <a:r>
              <a:rPr lang="en-US" sz="2200" dirty="0"/>
              <a:t>Students in senior secondary and higher education face intense academic pressure from exams, competitive environments, parental expectations, and career uncertainty.</a:t>
            </a:r>
          </a:p>
          <a:p>
            <a:pPr lvl="1"/>
            <a:r>
              <a:rPr lang="en-US" sz="2200" dirty="0"/>
              <a:t>These pressures often remain unnoticed until they manifest as anxiety, burnout, or depression.</a:t>
            </a:r>
          </a:p>
          <a:p>
            <a:pPr lvl="1"/>
            <a:r>
              <a:rPr lang="en-US" sz="2200" dirty="0"/>
              <a:t>Existing systems largely lack student-focused early detection mechanisms.</a:t>
            </a:r>
          </a:p>
          <a:p>
            <a:pPr lvl="1"/>
            <a:r>
              <a:rPr lang="en-US" sz="2200" dirty="0"/>
              <a:t>This product bridges the gap by integrating academic performance, emotional behavior, and environmental factors into a unified digital mental health support system.</a:t>
            </a:r>
          </a:p>
          <a:p>
            <a:pPr marL="0" indent="0">
              <a:buNone/>
            </a:pPr>
            <a:endParaRPr lang="en-US" sz="2200" b="1" u="sng" dirty="0"/>
          </a:p>
          <a:p>
            <a:pPr marL="342900" indent="-342900"/>
            <a:r>
              <a:rPr lang="en-US" sz="2200" b="1" u="sng" dirty="0"/>
              <a:t>Importance of the Product</a:t>
            </a:r>
          </a:p>
          <a:p>
            <a:pPr lvl="1"/>
            <a:r>
              <a:rPr lang="en-US" sz="2200" dirty="0"/>
              <a:t>Addresses a critical social issue</a:t>
            </a:r>
          </a:p>
          <a:p>
            <a:pPr lvl="1"/>
            <a:r>
              <a:rPr lang="en-US" sz="2200" dirty="0"/>
              <a:t>Helps in early stress identification</a:t>
            </a:r>
          </a:p>
          <a:p>
            <a:pPr lvl="1"/>
            <a:r>
              <a:rPr lang="en-US" sz="2200" dirty="0"/>
              <a:t>Supports students emotionally and psychologically</a:t>
            </a:r>
          </a:p>
          <a:p>
            <a:pPr lvl="1"/>
            <a:r>
              <a:rPr lang="en-US" sz="2200" dirty="0"/>
              <a:t>Assists parents and educators in understanding student pressure</a:t>
            </a:r>
          </a:p>
          <a:p>
            <a:pPr lvl="1"/>
            <a:r>
              <a:rPr lang="en-US" sz="2200" dirty="0"/>
              <a:t>Encourages mental well-being alongside academic success</a:t>
            </a:r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597997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4D470-724E-3BCF-4C4B-56C3368D3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0"/>
            <a:ext cx="10515600" cy="1325700"/>
          </a:xfrm>
        </p:spPr>
        <p:txBody>
          <a:bodyPr/>
          <a:lstStyle/>
          <a:p>
            <a:r>
              <a:rPr lang="en-US" dirty="0">
                <a:solidFill>
                  <a:srgbClr val="B6114D"/>
                </a:solidFill>
              </a:rPr>
              <a:t>What is AI role in this product?</a:t>
            </a:r>
            <a:endParaRPr lang="en-IN" dirty="0">
              <a:solidFill>
                <a:srgbClr val="B6114D"/>
              </a:solidFill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C78F33B-AFDD-E683-8921-4B6D761771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15950" y="1595141"/>
            <a:ext cx="11323934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Stress level identification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based on standardized mental health questionnaires (PHQ-9, GAD-7)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Emotional state analysis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from student text inputs during chatbot interactions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Pattern detection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from screening history and counselling usage trends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Personalized psychological guidance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through AI-assisted chatbot responses</a:t>
            </a:r>
          </a:p>
        </p:txBody>
      </p:sp>
    </p:spTree>
    <p:extLst>
      <p:ext uri="{BB962C8B-B14F-4D97-AF65-F5344CB8AC3E}">
        <p14:creationId xmlns:p14="http://schemas.microsoft.com/office/powerpoint/2010/main" val="1081208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9278D-9BB7-599E-33A5-411335858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5877"/>
            <a:ext cx="10515600" cy="13257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B6114D"/>
                </a:solidFill>
              </a:rPr>
              <a:t>What algorithm is to be used in your product and specify its purpose.</a:t>
            </a:r>
            <a:endParaRPr lang="en-IN" sz="3200" dirty="0">
              <a:solidFill>
                <a:srgbClr val="B6114D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44441E-3426-EF4D-45F9-637F749C61D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927814273"/>
              </p:ext>
            </p:extLst>
          </p:nvPr>
        </p:nvGraphicFramePr>
        <p:xfrm>
          <a:off x="114300" y="1176477"/>
          <a:ext cx="11855450" cy="23607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7725">
                  <a:extLst>
                    <a:ext uri="{9D8B030D-6E8A-4147-A177-3AD203B41FA5}">
                      <a16:colId xmlns:a16="http://schemas.microsoft.com/office/drawing/2014/main" val="1705432769"/>
                    </a:ext>
                  </a:extLst>
                </a:gridCol>
                <a:gridCol w="5927725">
                  <a:extLst>
                    <a:ext uri="{9D8B030D-6E8A-4147-A177-3AD203B41FA5}">
                      <a16:colId xmlns:a16="http://schemas.microsoft.com/office/drawing/2014/main" val="2090116495"/>
                    </a:ext>
                  </a:extLst>
                </a:gridCol>
              </a:tblGrid>
              <a:tr h="3491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Algorithm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Purpose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127558"/>
                  </a:ext>
                </a:extLst>
              </a:tr>
              <a:tr h="602586">
                <a:tc>
                  <a:txBody>
                    <a:bodyPr/>
                    <a:lstStyle/>
                    <a:p>
                      <a:r>
                        <a:rPr lang="en-IN" sz="1800" dirty="0"/>
                        <a:t>Rule-based Scoring / Logistic Regression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Classify stress severity (Low / Medium / High) from screening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911422"/>
                  </a:ext>
                </a:extLst>
              </a:tr>
              <a:tr h="349117">
                <a:tc>
                  <a:txBody>
                    <a:bodyPr/>
                    <a:lstStyle/>
                    <a:p>
                      <a:r>
                        <a:rPr lang="en-US" sz="1800" dirty="0"/>
                        <a:t>Basic NLP (Keyword &amp; Sentiment Analysis)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Detect emotional distress from student chat messages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315473"/>
                  </a:ext>
                </a:extLst>
              </a:tr>
              <a:tr h="349117">
                <a:tc>
                  <a:txBody>
                    <a:bodyPr/>
                    <a:lstStyle/>
                    <a:p>
                      <a:r>
                        <a:rPr lang="en-IN" sz="1800" dirty="0"/>
                        <a:t>Large Language Model (NLP)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Generate supportive, empathetic counselling responses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706134"/>
                  </a:ext>
                </a:extLst>
              </a:tr>
              <a:tr h="602586">
                <a:tc>
                  <a:txBody>
                    <a:bodyPr/>
                    <a:lstStyle/>
                    <a:p>
                      <a:r>
                        <a:rPr lang="en-IN" sz="1800" dirty="0"/>
                        <a:t>Statistical Trend Analysis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Identify peak stress periods and usage patterns for admin insights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75515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4DEF968-CDEB-73D1-3AAD-61CB2885B530}"/>
              </a:ext>
            </a:extLst>
          </p:cNvPr>
          <p:cNvSpPr txBox="1"/>
          <p:nvPr/>
        </p:nvSpPr>
        <p:spPr>
          <a:xfrm>
            <a:off x="158750" y="3691164"/>
            <a:ext cx="1081738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u="sng" dirty="0"/>
              <a:t>Scenario of AI Usage : </a:t>
            </a:r>
          </a:p>
          <a:p>
            <a:endParaRPr lang="en-IN" sz="2000" b="1" dirty="0"/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IN" sz="2000" b="1" dirty="0"/>
              <a:t>AI is used for psychological first-aid</a:t>
            </a:r>
            <a:r>
              <a:rPr lang="en-IN" sz="2000" dirty="0"/>
              <a:t>, not medical diagnosis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/>
              <a:t>Text-based NLP models</a:t>
            </a:r>
            <a:r>
              <a:rPr lang="en-IN" sz="2000" dirty="0"/>
              <a:t> </a:t>
            </a:r>
            <a:r>
              <a:rPr lang="en-IN" sz="2000" dirty="0" err="1"/>
              <a:t>analyze</a:t>
            </a:r>
            <a:r>
              <a:rPr lang="en-IN" sz="2000" dirty="0"/>
              <a:t> student messages to detect stress indicators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/>
              <a:t>LLM-powered chatbot</a:t>
            </a:r>
            <a:r>
              <a:rPr lang="en-IN" sz="2000" dirty="0"/>
              <a:t> provides emotional support and suggests escalation to counsellors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/>
              <a:t>Analytics logic</a:t>
            </a:r>
            <a:r>
              <a:rPr lang="en-IN" sz="2000" dirty="0"/>
              <a:t> helps institutions understand overall mental health trends anonymously</a:t>
            </a:r>
          </a:p>
        </p:txBody>
      </p:sp>
    </p:spTree>
    <p:extLst>
      <p:ext uri="{BB962C8B-B14F-4D97-AF65-F5344CB8AC3E}">
        <p14:creationId xmlns:p14="http://schemas.microsoft.com/office/powerpoint/2010/main" val="1495391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587C2-E6F7-DD14-C5A8-5EEDF104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38" y="26254"/>
            <a:ext cx="10515600" cy="13257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B6114D"/>
                </a:solidFill>
              </a:rPr>
              <a:t>How are you building data for the problem?</a:t>
            </a:r>
            <a:endParaRPr lang="en-IN" dirty="0">
              <a:solidFill>
                <a:srgbClr val="B6114D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8E3C280-33F8-0ED4-F3E4-EF60548516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41938" y="1336804"/>
            <a:ext cx="11392862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Student self-assessment surveys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(Academic stress, emotional well-being, anxiety levels using standardized questionnaires)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Mental health screening forms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(PHQ-9, GAD-7 scores with severity classification)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Student text interactions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(Chatbot conversations used for emotional and sentiment analysis)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Parent-provided expectation inputs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(Optional qualitative feedback on academic and behavioral expectations)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Platform usage behavior data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(Frequency of sessions, resource access patterns, counselling engagement)</a:t>
            </a:r>
          </a:p>
        </p:txBody>
      </p:sp>
    </p:spTree>
    <p:extLst>
      <p:ext uri="{BB962C8B-B14F-4D97-AF65-F5344CB8AC3E}">
        <p14:creationId xmlns:p14="http://schemas.microsoft.com/office/powerpoint/2010/main" val="2480715916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EB803520-17D4-41B8-BF71-915A66286A6D}" vid="{770C7FE8-9026-4CA8-8A3C-3EE277CF7092}"/>
    </a:ext>
  </a:extLst>
</a:theme>
</file>

<file path=ppt/theme/theme2.xml><?xml version="1.0" encoding="utf-8"?>
<a:theme xmlns:a="http://schemas.openxmlformats.org/drawingml/2006/main" name="Presentation slides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resentation Cover pag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Presentation Cover pag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Presentation slides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400</TotalTime>
  <Words>3508</Words>
  <Application>Microsoft Office PowerPoint</Application>
  <PresentationFormat>Widescreen</PresentationFormat>
  <Paragraphs>475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Aptos Narrow</vt:lpstr>
      <vt:lpstr>Arial</vt:lpstr>
      <vt:lpstr>Avenir</vt:lpstr>
      <vt:lpstr>Calibri</vt:lpstr>
      <vt:lpstr>Garamond</vt:lpstr>
      <vt:lpstr>Poppins</vt:lpstr>
      <vt:lpstr>Theme1</vt:lpstr>
      <vt:lpstr>Presentation slides</vt:lpstr>
      <vt:lpstr>Presentation Cover page</vt:lpstr>
      <vt:lpstr>1_Presentation Cover page</vt:lpstr>
      <vt:lpstr>1_Presentation slides</vt:lpstr>
      <vt:lpstr>23CSE461</vt:lpstr>
      <vt:lpstr>PowerPoint Presentation</vt:lpstr>
      <vt:lpstr>Collaborator Details</vt:lpstr>
      <vt:lpstr>Abstract</vt:lpstr>
      <vt:lpstr>PowerPoint Presentation</vt:lpstr>
      <vt:lpstr>Introduction</vt:lpstr>
      <vt:lpstr>What is AI role in this product?</vt:lpstr>
      <vt:lpstr>What algorithm is to be used in your product and specify its purpose.</vt:lpstr>
      <vt:lpstr>How are you building data for the problem?</vt:lpstr>
      <vt:lpstr>List of startup companies working on the same problem:</vt:lpstr>
      <vt:lpstr>List of research labs working on the same products</vt:lpstr>
      <vt:lpstr>Any media-specific input on the need of the product?</vt:lpstr>
      <vt:lpstr>1. Project Overview</vt:lpstr>
      <vt:lpstr>Place details of Hackathon that was considered</vt:lpstr>
      <vt:lpstr>User Questions Addressed by the System :</vt:lpstr>
      <vt:lpstr>Functional and Non-functional requirements</vt:lpstr>
      <vt:lpstr>What type of study the product requires?</vt:lpstr>
      <vt:lpstr>2. Technology Stack (MERN)</vt:lpstr>
      <vt:lpstr>Features of each listed in technology stack </vt:lpstr>
      <vt:lpstr>3. System Architecture</vt:lpstr>
      <vt:lpstr>Architecture diagram</vt:lpstr>
      <vt:lpstr>List of similar products in the market with its features</vt:lpstr>
      <vt:lpstr>PowerPoint Presentation</vt:lpstr>
      <vt:lpstr>Work flow of the project</vt:lpstr>
      <vt:lpstr>List of Modules</vt:lpstr>
      <vt:lpstr>Module Diagram : </vt:lpstr>
      <vt:lpstr>Schema Diagram: </vt:lpstr>
      <vt:lpstr>Reports and Analytics</vt:lpstr>
      <vt:lpstr>Forms and User Interactions</vt:lpstr>
      <vt:lpstr>Forms and User Interactions</vt:lpstr>
      <vt:lpstr>Expected Output</vt:lpstr>
      <vt:lpstr>If product needs to change to Mobile stack what will be the changes required?</vt:lpstr>
      <vt:lpstr>If product can become a DevOps solution how it can be done?</vt:lpstr>
      <vt:lpstr>What is the proposed solution for integrating this product to cloud?</vt:lpstr>
      <vt:lpstr>List of research papers published related to this product</vt:lpstr>
      <vt:lpstr>Cost of the product</vt:lpstr>
      <vt:lpstr>Our product is unique because…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Senthil</dc:creator>
  <cp:keywords/>
  <dc:description>generated using python-pptx</dc:description>
  <cp:lastModifiedBy>M Pranesh-[CB.SC.U4CSE23334]</cp:lastModifiedBy>
  <cp:revision>22</cp:revision>
  <dcterms:created xsi:type="dcterms:W3CDTF">2013-01-27T09:14:16Z</dcterms:created>
  <dcterms:modified xsi:type="dcterms:W3CDTF">2026-02-28T17:48:46Z</dcterms:modified>
  <cp:category/>
</cp:coreProperties>
</file>